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a17f092651e464e" /><Relationship Type="http://schemas.openxmlformats.org/officeDocument/2006/relationships/extended-properties" Target="/docProps/app.xml" Id="Rdb5cbc5293da4080" /><Relationship Type="http://schemas.openxmlformats.org/officeDocument/2006/relationships/officeDocument" Target="/ppt/presentation.xml" Id="Rbf2f9c5996a94eee" /></Relationships>
</file>

<file path=ppt/presentation.xml><?xml version="1.0" encoding="utf-8"?>
<p:presentation xmlns:p="http://schemas.openxmlformats.org/presentationml/2006/main">
  <p:sldMasterIdLst>
    <p:sldMasterId xmlns:r="http://schemas.openxmlformats.org/officeDocument/2006/relationships" id="2147483648" r:id="R7ba625274f534b00"/>
  </p:sldMasterIdLst>
  <p:notesMasterIdLst>
    <p:notesMasterId xmlns:r="http://schemas.openxmlformats.org/officeDocument/2006/relationships" r:id="R07da460fdf134c3c"/>
  </p:notesMasterIdLst>
  <p:sldIdLst>
    <p:sldId xmlns:r="http://schemas.openxmlformats.org/officeDocument/2006/relationships" id="256" r:id="R9f999280147f413e"/>
    <p:sldId xmlns:r="http://schemas.openxmlformats.org/officeDocument/2006/relationships" id="257" r:id="R26ca74f540504e6b"/>
    <p:sldId xmlns:r="http://schemas.openxmlformats.org/officeDocument/2006/relationships" id="258" r:id="R74f5d2bd710241a4"/>
    <p:sldId xmlns:r="http://schemas.openxmlformats.org/officeDocument/2006/relationships" id="259" r:id="Rb079c6cded5b44f2"/>
    <p:sldId xmlns:r="http://schemas.openxmlformats.org/officeDocument/2006/relationships" id="260" r:id="R6cb75b8423974dd9"/>
    <p:sldId xmlns:r="http://schemas.openxmlformats.org/officeDocument/2006/relationships" id="261" r:id="R422a58d71c7c450d"/>
    <p:sldId xmlns:r="http://schemas.openxmlformats.org/officeDocument/2006/relationships" id="262" r:id="R71829d8d64654829"/>
    <p:sldId xmlns:r="http://schemas.openxmlformats.org/officeDocument/2006/relationships" id="263" r:id="R3c641f74d8d94824"/>
    <p:sldId xmlns:r="http://schemas.openxmlformats.org/officeDocument/2006/relationships" id="264" r:id="R7648a6b4fa854fda"/>
    <p:sldId xmlns:r="http://schemas.openxmlformats.org/officeDocument/2006/relationships" id="265" r:id="Rb1fa71cc9dcf4c8e"/>
    <p:sldId xmlns:r="http://schemas.openxmlformats.org/officeDocument/2006/relationships" id="266" r:id="R8a54eabf21c74bbf"/>
    <p:sldId xmlns:r="http://schemas.openxmlformats.org/officeDocument/2006/relationships" id="267" r:id="R9cf91d548ad7469c"/>
    <p:sldId xmlns:r="http://schemas.openxmlformats.org/officeDocument/2006/relationships" id="268" r:id="Rf82fac9dc04e44b0"/>
    <p:sldId xmlns:r="http://schemas.openxmlformats.org/officeDocument/2006/relationships" id="269" r:id="R67be376d78374324"/>
    <p:sldId xmlns:r="http://schemas.openxmlformats.org/officeDocument/2006/relationships" id="270" r:id="Reee8935da14142f0"/>
    <p:sldId xmlns:r="http://schemas.openxmlformats.org/officeDocument/2006/relationships" id="271" r:id="R4b2da5ae2ae34c9a"/>
    <p:sldId xmlns:r="http://schemas.openxmlformats.org/officeDocument/2006/relationships" id="272" r:id="R4f932438238d4162"/>
    <p:sldId xmlns:r="http://schemas.openxmlformats.org/officeDocument/2006/relationships" id="273" r:id="Rcf39915261b54f9d"/>
    <p:sldId xmlns:r="http://schemas.openxmlformats.org/officeDocument/2006/relationships" id="274" r:id="R2718b04014604ad5"/>
    <p:sldId xmlns:r="http://schemas.openxmlformats.org/officeDocument/2006/relationships" id="275" r:id="R28c6b5e0af894f92"/>
    <p:sldId xmlns:r="http://schemas.openxmlformats.org/officeDocument/2006/relationships" id="276" r:id="R03228b3e83fe4a24"/>
    <p:sldId xmlns:r="http://schemas.openxmlformats.org/officeDocument/2006/relationships" id="277" r:id="Rde14e4e7526e4621"/>
    <p:sldId xmlns:r="http://schemas.openxmlformats.org/officeDocument/2006/relationships" id="278" r:id="R853c7c51e1db4ba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a49d4e108f5412e" /><Relationship Type="http://schemas.openxmlformats.org/officeDocument/2006/relationships/slideMaster" Target="/ppt/slideMasters/slideMaster1.xml" Id="R7ba625274f534b00" /><Relationship Type="http://schemas.openxmlformats.org/officeDocument/2006/relationships/notesMaster" Target="/ppt/notesMasters/notesMaster1.xml" Id="R07da460fdf134c3c" /><Relationship Type="http://schemas.openxmlformats.org/officeDocument/2006/relationships/presProps" Target="/ppt/presProps.xml" Id="Ra9e006a74cce4770" /><Relationship Type="http://schemas.openxmlformats.org/officeDocument/2006/relationships/tableStyles" Target="/ppt/tableStyles.xml" Id="R245a3ba779dc4a5e" /><Relationship Type="http://schemas.openxmlformats.org/officeDocument/2006/relationships/slide" Target="/ppt/slides/slide1.xml" Id="R9f999280147f413e" /><Relationship Type="http://schemas.openxmlformats.org/officeDocument/2006/relationships/slide" Target="/ppt/slides/slide2.xml" Id="R26ca74f540504e6b" /><Relationship Type="http://schemas.openxmlformats.org/officeDocument/2006/relationships/slide" Target="/ppt/slides/slide3.xml" Id="R74f5d2bd710241a4" /><Relationship Type="http://schemas.openxmlformats.org/officeDocument/2006/relationships/slide" Target="/ppt/slides/slide4.xml" Id="Rb079c6cded5b44f2" /><Relationship Type="http://schemas.openxmlformats.org/officeDocument/2006/relationships/slide" Target="/ppt/slides/slide5.xml" Id="R6cb75b8423974dd9" /><Relationship Type="http://schemas.openxmlformats.org/officeDocument/2006/relationships/slide" Target="/ppt/slides/slide6.xml" Id="R422a58d71c7c450d" /><Relationship Type="http://schemas.openxmlformats.org/officeDocument/2006/relationships/slide" Target="/ppt/slides/slide7.xml" Id="R71829d8d64654829" /><Relationship Type="http://schemas.openxmlformats.org/officeDocument/2006/relationships/slide" Target="/ppt/slides/slide8.xml" Id="R3c641f74d8d94824" /><Relationship Type="http://schemas.openxmlformats.org/officeDocument/2006/relationships/slide" Target="/ppt/slides/slide9.xml" Id="R7648a6b4fa854fda" /><Relationship Type="http://schemas.openxmlformats.org/officeDocument/2006/relationships/slide" Target="/ppt/slides/slide10.xml" Id="Rb1fa71cc9dcf4c8e" /><Relationship Type="http://schemas.openxmlformats.org/officeDocument/2006/relationships/slide" Target="/ppt/slides/slide11.xml" Id="R8a54eabf21c74bbf" /><Relationship Type="http://schemas.openxmlformats.org/officeDocument/2006/relationships/slide" Target="/ppt/slides/slide12.xml" Id="R9cf91d548ad7469c" /><Relationship Type="http://schemas.openxmlformats.org/officeDocument/2006/relationships/slide" Target="/ppt/slides/slide13.xml" Id="Rf82fac9dc04e44b0" /><Relationship Type="http://schemas.openxmlformats.org/officeDocument/2006/relationships/slide" Target="/ppt/slides/slide14.xml" Id="R67be376d78374324" /><Relationship Type="http://schemas.openxmlformats.org/officeDocument/2006/relationships/slide" Target="/ppt/slides/slide15.xml" Id="Reee8935da14142f0" /><Relationship Type="http://schemas.openxmlformats.org/officeDocument/2006/relationships/slide" Target="/ppt/slides/slide16.xml" Id="R4b2da5ae2ae34c9a" /><Relationship Type="http://schemas.openxmlformats.org/officeDocument/2006/relationships/slide" Target="/ppt/slides/slide17.xml" Id="R4f932438238d4162" /><Relationship Type="http://schemas.openxmlformats.org/officeDocument/2006/relationships/slide" Target="/ppt/slides/slide18.xml" Id="Rcf39915261b54f9d" /><Relationship Type="http://schemas.openxmlformats.org/officeDocument/2006/relationships/slide" Target="/ppt/slides/slide19.xml" Id="R2718b04014604ad5" /><Relationship Type="http://schemas.openxmlformats.org/officeDocument/2006/relationships/slide" Target="/ppt/slides/slide20.xml" Id="R28c6b5e0af894f92" /><Relationship Type="http://schemas.openxmlformats.org/officeDocument/2006/relationships/slide" Target="/ppt/slides/slide21.xml" Id="R03228b3e83fe4a24" /><Relationship Type="http://schemas.openxmlformats.org/officeDocument/2006/relationships/slide" Target="/ppt/slides/slide22.xml" Id="Rde14e4e7526e4621" /><Relationship Type="http://schemas.openxmlformats.org/officeDocument/2006/relationships/slide" Target="/ppt/slides/slide23.xml" Id="R853c7c51e1db4ba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5ab1fc27ae5459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69e3781851d4ac9" /><Relationship Type="http://schemas.openxmlformats.org/officeDocument/2006/relationships/notesMaster" Target="/ppt/notesMasters/notesMaster1.xml" Id="R311f469af8a14cdd" /></Relationships>
</file>

<file path=ppt/notesSlides/_rels/notesSlide2.xml.rels>&#65279;<?xml version="1.0" encoding="utf-8"?><Relationships xmlns="http://schemas.openxmlformats.org/package/2006/relationships"><Relationship Type="http://schemas.openxmlformats.org/officeDocument/2006/relationships/slide" Target="/ppt/slides/slide2.xml" Id="R35559cfcaae6446b" /><Relationship Type="http://schemas.openxmlformats.org/officeDocument/2006/relationships/notesMaster" Target="/ppt/notesMasters/notesMaster1.xml" Id="Rbdc4b463286c40de" /></Relationships>
</file>

<file path=ppt/notesSlides/_rels/notesSlide3.xml.rels>&#65279;<?xml version="1.0" encoding="utf-8"?><Relationships xmlns="http://schemas.openxmlformats.org/package/2006/relationships"><Relationship Type="http://schemas.openxmlformats.org/officeDocument/2006/relationships/slide" Target="/ppt/slides/slide3.xml" Id="Rfb639427e5b8441a" /><Relationship Type="http://schemas.openxmlformats.org/officeDocument/2006/relationships/notesMaster" Target="/ppt/notesMasters/notesMaster1.xml" Id="R29c8bae4f9234816" /></Relationships>
</file>

<file path=ppt/notesSlides/_rels/notesSlide4.xml.rels>&#65279;<?xml version="1.0" encoding="utf-8"?><Relationships xmlns="http://schemas.openxmlformats.org/package/2006/relationships"><Relationship Type="http://schemas.openxmlformats.org/officeDocument/2006/relationships/slide" Target="/ppt/slides/slide4.xml" Id="Rb204087c6cdd410f" /><Relationship Type="http://schemas.openxmlformats.org/officeDocument/2006/relationships/notesMaster" Target="/ppt/notesMasters/notesMaster1.xml" Id="R4f552b771a36421f" /></Relationships>
</file>

<file path=ppt/notesSlides/_rels/notesSlide5.xml.rels>&#65279;<?xml version="1.0" encoding="utf-8"?><Relationships xmlns="http://schemas.openxmlformats.org/package/2006/relationships"><Relationship Type="http://schemas.openxmlformats.org/officeDocument/2006/relationships/slide" Target="/ppt/slides/slide5.xml" Id="R6b42044e10734c26" /><Relationship Type="http://schemas.openxmlformats.org/officeDocument/2006/relationships/notesMaster" Target="/ppt/notesMasters/notesMaster1.xml" Id="R27417ac40ef342a7" /></Relationships>
</file>

<file path=ppt/notesSlides/_rels/notesSlide6.xml.rels>&#65279;<?xml version="1.0" encoding="utf-8"?><Relationships xmlns="http://schemas.openxmlformats.org/package/2006/relationships"><Relationship Type="http://schemas.openxmlformats.org/officeDocument/2006/relationships/slide" Target="/ppt/slides/slide6.xml" Id="R1e60ba0688724a59" /><Relationship Type="http://schemas.openxmlformats.org/officeDocument/2006/relationships/notesMaster" Target="/ppt/notesMasters/notesMaster1.xml" Id="Rb6761dd395f542c4" /></Relationships>
</file>

<file path=ppt/notesSlides/_rels/notesSlide7.xml.rels>&#65279;<?xml version="1.0" encoding="utf-8"?><Relationships xmlns="http://schemas.openxmlformats.org/package/2006/relationships"><Relationship Type="http://schemas.openxmlformats.org/officeDocument/2006/relationships/slide" Target="/ppt/slides/slide7.xml" Id="R65ae7e5dce6c4d66" /><Relationship Type="http://schemas.openxmlformats.org/officeDocument/2006/relationships/notesMaster" Target="/ppt/notesMasters/notesMaster1.xml" Id="Rc952263179ae45ac"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c2d53a897a49ba" /><Relationship Type="http://schemas.openxmlformats.org/officeDocument/2006/relationships/notesMaster" Target="/ppt/notesMasters/notesMaster1.xml" Id="Rb0ff277b937946ec" /></Relationships>
</file>

<file path=ppt/notesSlides/_rels/notesSlide9.xml.rels>&#65279;<?xml version="1.0" encoding="utf-8"?><Relationships xmlns="http://schemas.openxmlformats.org/package/2006/relationships"><Relationship Type="http://schemas.openxmlformats.org/officeDocument/2006/relationships/slide" Target="/ppt/slides/slide9.xml" Id="R59909ad637dc498b" /><Relationship Type="http://schemas.openxmlformats.org/officeDocument/2006/relationships/notesMaster" Target="/ppt/notesMasters/notesMaster1.xml" Id="R5d89c4afa6a94a0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1050861ec5e45cd" /><Relationship Type="http://schemas.openxmlformats.org/officeDocument/2006/relationships/notesMaster" Target="/ppt/notesMasters/notesMaster1.xml" Id="Rc9ca3d7e4cf9415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31e62c46b1e4802" /><Relationship Type="http://schemas.openxmlformats.org/officeDocument/2006/relationships/notesMaster" Target="/ppt/notesMasters/notesMaster1.xml" Id="Re8352107af954a3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ad0b59eb70f473d" /><Relationship Type="http://schemas.openxmlformats.org/officeDocument/2006/relationships/notesMaster" Target="/ppt/notesMasters/notesMaster1.xml" Id="R1922f4cc274646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fdf71eaa7bf4fb4" /><Relationship Type="http://schemas.openxmlformats.org/officeDocument/2006/relationships/notesMaster" Target="/ppt/notesMasters/notesMaster1.xml" Id="R55d6a52967984ae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3247293b7434aed" /><Relationship Type="http://schemas.openxmlformats.org/officeDocument/2006/relationships/notesMaster" Target="/ppt/notesMasters/notesMaster1.xml" Id="R95d95d56d7534ca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023a28400a6485b" /><Relationship Type="http://schemas.openxmlformats.org/officeDocument/2006/relationships/notesMaster" Target="/ppt/notesMasters/notesMaster1.xml" Id="R706453f07f2141d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0b5ea546b644276" /><Relationship Type="http://schemas.openxmlformats.org/officeDocument/2006/relationships/notesMaster" Target="/ppt/notesMasters/notesMaster1.xml" Id="Rcb0e4e46924540a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791ffd01ee84e52" /><Relationship Type="http://schemas.openxmlformats.org/officeDocument/2006/relationships/notesMaster" Target="/ppt/notesMasters/notesMaster1.xml" Id="R7f01f292284e495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440e7500b5348f1" /><Relationship Type="http://schemas.openxmlformats.org/officeDocument/2006/relationships/notesMaster" Target="/ppt/notesMasters/notesMaster1.xml" Id="Rc8eaa0d51d144fe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251af336fbd428d" /><Relationship Type="http://schemas.openxmlformats.org/officeDocument/2006/relationships/notesMaster" Target="/ppt/notesMasters/notesMaster1.xml" Id="R3b4aae965e4a4c1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684e338d04d46e3" /><Relationship Type="http://schemas.openxmlformats.org/officeDocument/2006/relationships/notesMaster" Target="/ppt/notesMasters/notesMaster1.xml" Id="Ra6bf522c43f842f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d0cd859e44a4841" /><Relationship Type="http://schemas.openxmlformats.org/officeDocument/2006/relationships/notesMaster" Target="/ppt/notesMasters/notesMaster1.xml" Id="Rb1e240164f18435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77bca9f911642b1" /><Relationship Type="http://schemas.openxmlformats.org/officeDocument/2006/relationships/notesMaster" Target="/ppt/notesMasters/notesMaster1.xml" Id="R0e88285c016345a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a514cf0a9654d6b" /><Relationship Type="http://schemas.openxmlformats.org/officeDocument/2006/relationships/notesMaster" Target="/ppt/notesMasters/notesMaster1.xml" Id="R077b8f2c14464b2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yourself without reading a résumé. Say: I lead data operations, came through IT, and consult on AI adoption and workflow design. My background in both information systems and communication matters because adoption fails when the technology and the human message separate. This talk comes from the work, the leadership conversations and the teams living through the change.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Good afternoon. My name is Jade Williams, and I am excited to be here with you today to talk about AI and removing bottlenecks. Name fear of not knowing, fear of imagination and the what-ifs. Establish IT to data operations. The four chips intentionally mirror the companion page.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the room to scan, unlock and tap Join In. Give them 45 seconds to submit one word or short phrase. Keep the deck on this slide while they enter responses. Then switch to the browser tab, open Presenter View, choose Word Wall and use Full Screen. Read five or six answers exactly. Return to the deck and continue to the next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Circle back to the audience's exact words. Light line: AI may not have taken our jobs yet, but it has definitely taken over the meeting agenda. Do not turn the fears into a joke; use them as diagnostic signals.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During my annual mentorship conversation with our Chief Information Officer, the conversation shifted. Do not name the executive or company. Relatable line: We gave everybody a login. Somewhere, a dashboard turned green. The behavior did not.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Optional training usually means everyone plans to take it next week. Next week has been fully booked since 2019. Then say: We had supplied information. We had not protected time or built practice into the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examples, not endorsements. Say: Raise your hand if you or your team has tried one of these tools. Keep your hand up if people still use it. Ask one person which tool they tried. Sources: CoCounsel Legal, Dragon Copilot, Workday Illuminate, Salesforce Agentforce official product pages.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the Live Polls tab and select POLL 02: Where is your organization in its AI journey? Give the room 30 seconds. Read the leading response, then ask one person what makes that stage feel accurate. Transition: No matter the stage, access and adoption are not the same thing.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this is a U.S. workforce finding, not a claim about every company. Source: https://www.gallup.com/workplace/701195/frequent-workplace-continued-rise.aspx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association, not proof of causation. Source: https://www.gallup.com/workplace/702983/adoption-rapidly-growing-public-sector.aspx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Gartner forecast $643.86B in worldwide GenAI spending for 2025. Company totals: Meta $72B capex; Alphabet $91.4B capex; Amazon $131.8B cash capex. Frame as scale, not a benchmark. Full URLs are in the speaker briefing.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answer was not hiding in another software feature. It was sitting in my team meetings. Relatable line: We kept asking why people were not meeting the technology where it was. Nobody asked where the technology had met them.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Tell each story generously. Every office has one person who discovers a new tool on Tuesday and is ready to automate payroll by Thursday. Let that get a small laugh, then say one training strategy will fail all three.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Protect his dignity: he is experienced, smart and valuable. His concern tells leaders where trust and job clarity are missing.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after the final sentence. The humor works because the audience has lived it. Then connect the story to workforce planning.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Relatable line: Every team has someone who finds a new tool on Tuesday and wants to automate payroll by Thursday. Smile, then make the risk serious: enthusiasm needs coaching, not punishment.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Relatable line: We measure logins because logins are easy to count. Unfortunately, logging in has never completed a client report. Keep the point on changed work, not software activity.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Deliver slowly. Optional resources do not replace protected time, role practice or manager accountability. Frame required learning as fairness and workforce planning, not punishment.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the Live Polls tab and select POLL 01: What is the biggest AI adoption bottleneck in your organization right now? Give 30 seconds to vote. Read the leading choice. Then give 60 seconds for partner discussion and take two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four conditions mirror the live companion page: Purpose, Trust, Capability and Leadership. Emphasize shared responsibility: the organization cannot demand adoption while outsourcing all learning effort to the employee.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 one: choose one workflow. Week two: practice with real users. Week three: clarify rules, protect time and remove an old step. Week four: compare time, quality, exceptions and confidence.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third live poll. Read the leading response. Give 45 seconds to write one 30-day commitment in My Notes. Close: AI will keep getting faster. Our judgment must get stronger. Technology creates the possibility. Leadership creates the conditions. People determine what becomes real. Thank you. Move into Q&amp;A; remind the room that Ask Jade is anonymous.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3f8318094eb424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f5ed25363dd48a3" /><Relationship Type="http://schemas.openxmlformats.org/officeDocument/2006/relationships/slideLayout" Target="/ppt/slideLayouts/slideLayout1.xml" Id="Rd6cb12fa18e24e3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6cb12fa18e24e3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8d475cb974d4698" /><Relationship Type="http://schemas.openxmlformats.org/officeDocument/2006/relationships/notesSlide" Target="/ppt/notesSlides/notesSlide1.xml" Id="R24c5e2bcbad745b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ad9d8d8926d404c" /><Relationship Type="http://schemas.openxmlformats.org/officeDocument/2006/relationships/image" Target="/ppt/media/image.png" Id="R26a868088367482b" /><Relationship Type="http://schemas.openxmlformats.org/officeDocument/2006/relationships/notesSlide" Target="/ppt/notesSlides/notesSlide2.xml" Id="R77c046abdb5345d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7d7c407a4e440bd" /><Relationship Type="http://schemas.openxmlformats.org/officeDocument/2006/relationships/notesSlide" Target="/ppt/notesSlides/notesSlide3.xml" Id="R3d761c4777974b7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6a1d98813c04519" /><Relationship Type="http://schemas.openxmlformats.org/officeDocument/2006/relationships/image" Target="/ppt/media/image2.png" Id="R2e76f7c2b3054e0a" /><Relationship Type="http://schemas.openxmlformats.org/officeDocument/2006/relationships/notesSlide" Target="/ppt/notesSlides/notesSlide4.xml" Id="R75e00b8b5b61471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5b82737f59e4436" /><Relationship Type="http://schemas.openxmlformats.org/officeDocument/2006/relationships/notesSlide" Target="/ppt/notesSlides/notesSlide5.xml" Id="R89b2fba24c3e41f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8c2c732060042e0" /><Relationship Type="http://schemas.openxmlformats.org/officeDocument/2006/relationships/notesSlide" Target="/ppt/notesSlides/notesSlide6.xml" Id="R2b115ac8934d42c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33df6916d7f46fb" /><Relationship Type="http://schemas.openxmlformats.org/officeDocument/2006/relationships/notesSlide" Target="/ppt/notesSlides/notesSlide7.xml" Id="Rbb085ece29b1409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f683d7f70ca40b0" /><Relationship Type="http://schemas.openxmlformats.org/officeDocument/2006/relationships/notesSlide" Target="/ppt/notesSlides/notesSlide8.xml" Id="R494e70df10d940f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b0015411d8c4917" /><Relationship Type="http://schemas.openxmlformats.org/officeDocument/2006/relationships/image" Target="/ppt/media/image3.png" Id="R85b1c519161d4563" /><Relationship Type="http://schemas.openxmlformats.org/officeDocument/2006/relationships/notesSlide" Target="/ppt/notesSlides/notesSlide9.xml" Id="R797288e725d14a7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8cd5efb075a4432" /><Relationship Type="http://schemas.openxmlformats.org/officeDocument/2006/relationships/notesSlide" Target="/ppt/notesSlides/notesSlide10.xml" Id="Rdb4ab7ce047b499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5e0e906e02a405d" /><Relationship Type="http://schemas.openxmlformats.org/officeDocument/2006/relationships/notesSlide" Target="/ppt/notesSlides/notesSlide11.xml" Id="R1a9b55e921c543e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bd732ab03fea43ad" /><Relationship Type="http://schemas.openxmlformats.org/officeDocument/2006/relationships/notesSlide" Target="/ppt/notesSlides/notesSlide12.xml" Id="R631ece8609f6441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6c744d22a9848bf" /><Relationship Type="http://schemas.openxmlformats.org/officeDocument/2006/relationships/notesSlide" Target="/ppt/notesSlides/notesSlide13.xml" Id="R6f32456cf2c0492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2498e4e5bae545f8" /><Relationship Type="http://schemas.openxmlformats.org/officeDocument/2006/relationships/notesSlide" Target="/ppt/notesSlides/notesSlide14.xml" Id="Rb00b1959006049d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f205770ad9f4c60" /><Relationship Type="http://schemas.openxmlformats.org/officeDocument/2006/relationships/notesSlide" Target="/ppt/notesSlides/notesSlide15.xml" Id="Rabac9e376692481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fbbd36c110d149ab" /><Relationship Type="http://schemas.openxmlformats.org/officeDocument/2006/relationships/notesSlide" Target="/ppt/notesSlides/notesSlide16.xml" Id="Rc4c45b77f389481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d7d1b3992f9642d3" /><Relationship Type="http://schemas.openxmlformats.org/officeDocument/2006/relationships/notesSlide" Target="/ppt/notesSlides/notesSlide17.xml" Id="R36d1793660a548c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8167da62c24f49a7" /><Relationship Type="http://schemas.openxmlformats.org/officeDocument/2006/relationships/notesSlide" Target="/ppt/notesSlides/notesSlide18.xml" Id="R8c11da17616d4ff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f8abaa28c30342cd" /><Relationship Type="http://schemas.openxmlformats.org/officeDocument/2006/relationships/notesSlide" Target="/ppt/notesSlides/notesSlide19.xml" Id="R67c0b0fda00a48c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cd27ec009014cc7" /><Relationship Type="http://schemas.openxmlformats.org/officeDocument/2006/relationships/image" Target="/ppt/media/image4.png" Id="R66eeb38327444f03" /><Relationship Type="http://schemas.openxmlformats.org/officeDocument/2006/relationships/notesSlide" Target="/ppt/notesSlides/notesSlide20.xml" Id="R9ed2a1972ad547c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e882e0f8cca442f3" /><Relationship Type="http://schemas.openxmlformats.org/officeDocument/2006/relationships/notesSlide" Target="/ppt/notesSlides/notesSlide21.xml" Id="R0d46c3817141415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004e9eacde9e4f80" /><Relationship Type="http://schemas.openxmlformats.org/officeDocument/2006/relationships/notesSlide" Target="/ppt/notesSlides/notesSlide22.xml" Id="R30b4e482ccc44a4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02816e243c5443ba" /><Relationship Type="http://schemas.openxmlformats.org/officeDocument/2006/relationships/image" Target="/ppt/media/image5.png" Id="Rf8b78560522946b6" /><Relationship Type="http://schemas.openxmlformats.org/officeDocument/2006/relationships/notesSlide" Target="/ppt/notesSlides/notesSlide23.xml" Id="Rea89777f69aa4dbc" /></Relationships>
</file>

<file path=ppt/slides/slide1.xml><?xml version="1.0" encoding="utf-8"?>
<p:sld xmlns:p="http://schemas.openxmlformats.org/presentationml/2006/main">
  <p:cSld>
    <p:bg>
      <p:bgPr>
        <a:solidFill xmlns:a="http://schemas.openxmlformats.org/drawingml/2006/main">
          <a:srgbClr val="03112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A3E55DE-EF77-4726-A992-DC0D673635F1}"/>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31126"/>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ACC8833-1DF9-4FB6-9203-3DE4B3AA3D05}"/>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634CDE1F-2D75-419F-BF40-A874C84A0545}"/>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FFFFFF"/>
                </a:solidFill>
                <a:latin typeface="Nimbus Sans"/>
                <a:ea typeface="Nimbus Sans"/>
                <a:cs typeface="Nimbus Sans"/>
              </a:defRPr>
            </a:pPr>
            <a:r>
              <a:rPr sz="975" b="1" spc="3">
                <a:solidFill>
                  <a:srgbClr val="FFFFFF"/>
                </a:solidFill>
                <a:latin typeface="Nimbus Sans"/>
                <a:ea typeface="Nimbus Sans"/>
                <a:cs typeface="Nimbus Sans"/>
              </a:rPr>
              <a:t>PLOT ON IT</a:t>
            </a:r>
          </a:p>
        </p:txBody>
      </p:sp>
      <p:sp>
        <p:nvSpPr>
          <p:cNvPr id="4" name="">
            <a:extLst xmlns:a="http://schemas.openxmlformats.org/drawingml/2006/main">
              <a:ext uri="{FF2B5EF4-FFF2-40B4-BE49-F238E27FC236}">
                <a16:creationId xmlns:a16="http://schemas.microsoft.com/office/drawing/2014/main" id="{3C29D327-AA2B-4993-AC85-EC3A8364A552}"/>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5" name="">
            <a:extLst xmlns:a="http://schemas.openxmlformats.org/drawingml/2006/main">
              <a:ext uri="{FF2B5EF4-FFF2-40B4-BE49-F238E27FC236}">
                <a16:creationId xmlns:a16="http://schemas.microsoft.com/office/drawing/2014/main" id="{A326B8DA-36A8-4FB5-ADCD-9C4D2F71FAAA}"/>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DD71A31-E9C5-41B6-BF0F-2AAECEC152B0}"/>
              </a:ext>
            </a:extLst>
          </p:cNvPr>
          <p:cNvSpPr>
            <a:spLocks xmlns:a="http://schemas.openxmlformats.org/drawingml/2006/main" noGrp="1"/>
          </p:cNvSpPr>
          <p:nvPr/>
        </p:nvSpPr>
        <p:spPr>
          <a:xfrm xmlns:a="http://schemas.openxmlformats.org/drawingml/2006/main">
            <a:off x="590550" y="895350"/>
            <a:ext cx="590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056"/>
          </a:bodyPr>
          <a:lstStyle xmlns:a="http://schemas.openxmlformats.org/drawingml/2006/main"/>
          <a:p xmlns:a="http://schemas.openxmlformats.org/drawingml/2006/main">
            <a:pPr algn="l">
              <a:defRPr sz="900" b="1" spc="2">
                <a:solidFill>
                  <a:srgbClr val="EAD7A4"/>
                </a:solidFill>
                <a:latin typeface="Nimbus Sans"/>
                <a:ea typeface="Nimbus Sans"/>
                <a:cs typeface="Nimbus Sans"/>
              </a:defRPr>
            </a:pPr>
            <a:r>
              <a:rPr sz="900" b="1" spc="2">
                <a:solidFill>
                  <a:srgbClr val="EAD7A4"/>
                </a:solidFill>
                <a:latin typeface="Nimbus Sans"/>
                <a:ea typeface="Nimbus Sans"/>
                <a:cs typeface="Nimbus Sans"/>
              </a:rPr>
              <a:t>ATD HOUSTON 2026  ·  BUILD TRACK</a:t>
            </a:r>
          </a:p>
        </p:txBody>
      </p:sp>
      <p:sp>
        <p:nvSpPr>
          <p:cNvPr id="7" name="">
            <a:extLst xmlns:a="http://schemas.openxmlformats.org/drawingml/2006/main">
              <a:ext uri="{FF2B5EF4-FFF2-40B4-BE49-F238E27FC236}">
                <a16:creationId xmlns:a16="http://schemas.microsoft.com/office/drawing/2014/main" id="{3A397093-B42D-4BB8-8297-62F98A4387E5}"/>
              </a:ext>
            </a:extLst>
          </p:cNvPr>
          <p:cNvSpPr>
            <a:spLocks xmlns:a="http://schemas.openxmlformats.org/drawingml/2006/main" noGrp="1"/>
          </p:cNvSpPr>
          <p:nvPr/>
        </p:nvSpPr>
        <p:spPr>
          <a:xfrm xmlns:a="http://schemas.openxmlformats.org/drawingml/2006/main">
            <a:off x="590550" y="1381125"/>
            <a:ext cx="66675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5100" b="0" spc="0">
                <a:solidFill>
                  <a:srgbClr val="FFFFFF"/>
                </a:solidFill>
                <a:latin typeface="DejaVu Serif"/>
                <a:ea typeface="DejaVu Serif"/>
                <a:cs typeface="DejaVu Serif"/>
              </a:defRPr>
            </a:pPr>
            <a:r>
              <a:rPr sz="5100" b="0" spc="0">
                <a:solidFill>
                  <a:srgbClr val="FFFFFF"/>
                </a:solidFill>
                <a:latin typeface="DejaVu Serif"/>
                <a:ea typeface="DejaVu Serif"/>
                <a:cs typeface="DejaVu Serif"/>
              </a:rPr>
              <a:t>The Human</a:t>
            </a:r>
          </a:p>
          <a:p xmlns:a="http://schemas.openxmlformats.org/drawingml/2006/main">
            <a:pPr algn="l">
              <a:defRPr sz="5100" b="0" spc="0">
                <a:solidFill>
                  <a:srgbClr val="FFFFFF"/>
                </a:solidFill>
                <a:latin typeface="DejaVu Serif"/>
                <a:ea typeface="DejaVu Serif"/>
                <a:cs typeface="DejaVu Serif"/>
              </a:defRPr>
            </a:pPr>
            <a:r>
              <a:rPr sz="5100" b="0" spc="0">
                <a:solidFill>
                  <a:srgbClr val="FFFFFF"/>
                </a:solidFill>
                <a:latin typeface="DejaVu Serif"/>
                <a:ea typeface="DejaVu Serif"/>
                <a:cs typeface="DejaVu Serif"/>
              </a:rPr>
              <a:t>Side of AI</a:t>
            </a:r>
          </a:p>
        </p:txBody>
      </p:sp>
      <p:sp>
        <p:nvSpPr>
          <p:cNvPr id="8" name="">
            <a:extLst xmlns:a="http://schemas.openxmlformats.org/drawingml/2006/main">
              <a:ext uri="{FF2B5EF4-FFF2-40B4-BE49-F238E27FC236}">
                <a16:creationId xmlns:a16="http://schemas.microsoft.com/office/drawing/2014/main" id="{4F4962F5-B6D2-4836-8601-CAB10141F211}"/>
              </a:ext>
            </a:extLst>
          </p:cNvPr>
          <p:cNvSpPr>
            <a:spLocks xmlns:a="http://schemas.openxmlformats.org/drawingml/2006/main" noGrp="1"/>
          </p:cNvSpPr>
          <p:nvPr/>
        </p:nvSpPr>
        <p:spPr>
          <a:xfrm xmlns:a="http://schemas.openxmlformats.org/drawingml/2006/main">
            <a:off x="628650" y="3295650"/>
            <a:ext cx="6191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325" b="0" spc="0">
                <a:solidFill>
                  <a:srgbClr val="C7A052"/>
                </a:solidFill>
                <a:latin typeface="DejaVu Serif"/>
                <a:ea typeface="DejaVu Serif"/>
                <a:cs typeface="DejaVu Serif"/>
              </a:defRPr>
            </a:pPr>
            <a:r>
              <a:rPr sz="2325" b="0" spc="0">
                <a:solidFill>
                  <a:srgbClr val="C7A052"/>
                </a:solidFill>
                <a:latin typeface="DejaVu Serif"/>
                <a:ea typeface="DejaVu Serif"/>
                <a:cs typeface="DejaVu Serif"/>
              </a:rPr>
              <a:t>Preventing Bottlenecks</a:t>
            </a:r>
          </a:p>
        </p:txBody>
      </p:sp>
      <p:sp>
        <p:nvSpPr>
          <p:cNvPr id="9" name="">
            <a:extLst xmlns:a="http://schemas.openxmlformats.org/drawingml/2006/main">
              <a:ext uri="{FF2B5EF4-FFF2-40B4-BE49-F238E27FC236}">
                <a16:creationId xmlns:a16="http://schemas.microsoft.com/office/drawing/2014/main" id="{ADF540F2-D3CD-445A-B33F-EF61C48F5E79}"/>
              </a:ext>
            </a:extLst>
          </p:cNvPr>
          <p:cNvSpPr>
            <a:spLocks xmlns:a="http://schemas.openxmlformats.org/drawingml/2006/main" noGrp="1"/>
          </p:cNvSpPr>
          <p:nvPr/>
        </p:nvSpPr>
        <p:spPr>
          <a:xfrm xmlns:a="http://schemas.openxmlformats.org/drawingml/2006/main">
            <a:off x="628650" y="4029075"/>
            <a:ext cx="4238625" cy="47625"/>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E9EC104-C122-48F9-8AF0-F2A185723395}"/>
              </a:ext>
            </a:extLst>
          </p:cNvPr>
          <p:cNvSpPr>
            <a:spLocks xmlns:a="http://schemas.openxmlformats.org/drawingml/2006/main" noGrp="1"/>
          </p:cNvSpPr>
          <p:nvPr/>
        </p:nvSpPr>
        <p:spPr>
          <a:xfrm xmlns:a="http://schemas.openxmlformats.org/drawingml/2006/main">
            <a:off x="628650" y="4324350"/>
            <a:ext cx="5810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75" b="0" spc="0">
                <a:solidFill>
                  <a:srgbClr val="FFFFFF"/>
                </a:solidFill>
                <a:latin typeface="Nimbus Sans"/>
                <a:ea typeface="Nimbus Sans"/>
                <a:cs typeface="Nimbus Sans"/>
              </a:defRPr>
            </a:pPr>
            <a:r>
              <a:rPr sz="1875" b="0" spc="0">
                <a:solidFill>
                  <a:srgbClr val="FFFFFF"/>
                </a:solidFill>
                <a:latin typeface="Nimbus Sans"/>
                <a:ea typeface="Nimbus Sans"/>
                <a:cs typeface="Nimbus Sans"/>
              </a:rPr>
              <a:t>AI doesn’t create momentum by itself.</a:t>
            </a:r>
          </a:p>
          <a:p xmlns:a="http://schemas.openxmlformats.org/drawingml/2006/main">
            <a:pPr algn="l">
              <a:defRPr sz="1875" b="0" spc="0">
                <a:solidFill>
                  <a:srgbClr val="FFFFFF"/>
                </a:solidFill>
                <a:latin typeface="Nimbus Sans"/>
                <a:ea typeface="Nimbus Sans"/>
                <a:cs typeface="Nimbus Sans"/>
              </a:defRPr>
            </a:pPr>
            <a:r>
              <a:rPr sz="1875" b="0" spc="0">
                <a:solidFill>
                  <a:srgbClr val="FFFFFF"/>
                </a:solidFill>
                <a:latin typeface="Nimbus Sans"/>
                <a:ea typeface="Nimbus Sans"/>
                <a:cs typeface="Nimbus Sans"/>
              </a:rPr>
              <a:t>People do.</a:t>
            </a:r>
          </a:p>
        </p:txBody>
      </p:sp>
      <p:sp>
        <p:nvSpPr>
          <p:cNvPr id="11" name="">
            <a:extLst xmlns:a="http://schemas.openxmlformats.org/drawingml/2006/main">
              <a:ext uri="{FF2B5EF4-FFF2-40B4-BE49-F238E27FC236}">
                <a16:creationId xmlns:a16="http://schemas.microsoft.com/office/drawing/2014/main" id="{A8556FA4-E3F8-4148-8681-FC02435C5B56}"/>
              </a:ext>
            </a:extLst>
          </p:cNvPr>
          <p:cNvSpPr>
            <a:spLocks xmlns:a="http://schemas.openxmlformats.org/drawingml/2006/main" noGrp="1"/>
          </p:cNvSpPr>
          <p:nvPr/>
        </p:nvSpPr>
        <p:spPr>
          <a:xfrm xmlns:a="http://schemas.openxmlformats.org/drawingml/2006/main">
            <a:off x="628650" y="5657850"/>
            <a:ext cx="5810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208"/>
          </a:bodyPr>
          <a:lstStyle xmlns:a="http://schemas.openxmlformats.org/drawingml/2006/main"/>
          <a:p xmlns:a="http://schemas.openxmlformats.org/drawingml/2006/main">
            <a:pPr algn="l">
              <a:defRPr sz="1200" b="1" spc="1">
                <a:solidFill>
                  <a:srgbClr val="FFFFFF"/>
                </a:solidFill>
                <a:latin typeface="Nimbus Sans"/>
                <a:ea typeface="Nimbus Sans"/>
                <a:cs typeface="Nimbus Sans"/>
              </a:defRPr>
            </a:pPr>
            <a:r>
              <a:rPr sz="1200" b="1" spc="1">
                <a:solidFill>
                  <a:srgbClr val="FFFFFF"/>
                </a:solidFill>
                <a:latin typeface="Nimbus Sans"/>
                <a:ea typeface="Nimbus Sans"/>
                <a:cs typeface="Nimbus Sans"/>
              </a:rPr>
              <a:t>JADE WILLIAMS, MIS, PMP, CSPO</a:t>
            </a:r>
          </a:p>
        </p:txBody>
      </p:sp>
      <p:sp>
        <p:nvSpPr>
          <p:cNvPr id="12" name="">
            <a:extLst xmlns:a="http://schemas.openxmlformats.org/drawingml/2006/main">
              <a:ext uri="{FF2B5EF4-FFF2-40B4-BE49-F238E27FC236}">
                <a16:creationId xmlns:a16="http://schemas.microsoft.com/office/drawing/2014/main" id="{2E7D5A68-EA69-49CE-831F-84230AE647ED}"/>
              </a:ext>
            </a:extLst>
          </p:cNvPr>
          <p:cNvSpPr>
            <a:spLocks xmlns:a="http://schemas.openxmlformats.org/drawingml/2006/main" noGrp="1"/>
          </p:cNvSpPr>
          <p:nvPr/>
        </p:nvSpPr>
        <p:spPr>
          <a:xfrm xmlns:a="http://schemas.openxmlformats.org/drawingml/2006/main">
            <a:off x="628650" y="5962650"/>
            <a:ext cx="6191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111"/>
          </a:bodyPr>
          <a:lstStyle xmlns:a="http://schemas.openxmlformats.org/drawingml/2006/main"/>
          <a:p xmlns:a="http://schemas.openxmlformats.org/drawingml/2006/main">
            <a:pPr algn="l">
              <a:defRPr sz="1125" b="0" spc="0">
                <a:solidFill>
                  <a:srgbClr val="EAD7A4"/>
                </a:solidFill>
                <a:latin typeface="Nimbus Sans"/>
                <a:ea typeface="Nimbus Sans"/>
                <a:cs typeface="Nimbus Sans"/>
              </a:defRPr>
            </a:pPr>
            <a:r>
              <a:rPr sz="1125" b="0" spc="0">
                <a:solidFill>
                  <a:srgbClr val="EAD7A4"/>
                </a:solidFill>
                <a:latin typeface="Nimbus Sans"/>
                <a:ea typeface="Nimbus Sans"/>
                <a:cs typeface="Nimbus Sans"/>
              </a:rPr>
              <a:t>Data Operations Leader  ·  AI Consultant  ·  Speaker</a:t>
            </a:r>
          </a:p>
        </p:txBody>
      </p:sp>
      <p:sp>
        <p:nvSpPr>
          <p:cNvPr id="13" name="">
            <a:extLst xmlns:a="http://schemas.openxmlformats.org/drawingml/2006/main">
              <a:ext uri="{FF2B5EF4-FFF2-40B4-BE49-F238E27FC236}">
                <a16:creationId xmlns:a16="http://schemas.microsoft.com/office/drawing/2014/main" id="{0C33DC2F-B06A-4B8F-8716-E0ACD5BF4A3F}"/>
              </a:ext>
            </a:extLst>
          </p:cNvPr>
          <p:cNvSpPr>
            <a:spLocks xmlns:a="http://schemas.openxmlformats.org/drawingml/2006/main" noGrp="1"/>
          </p:cNvSpPr>
          <p:nvPr/>
        </p:nvSpPr>
        <p:spPr>
          <a:xfrm xmlns:a="http://schemas.openxmlformats.org/drawingml/2006/main">
            <a:off x="7524750" y="1981200"/>
            <a:ext cx="3714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spc="1">
                <a:solidFill>
                  <a:srgbClr val="EAD7A4"/>
                </a:solidFill>
                <a:latin typeface="Nimbus Sans"/>
                <a:ea typeface="Nimbus Sans"/>
                <a:cs typeface="Nimbus Sans"/>
              </a:defRPr>
            </a:pPr>
            <a:r>
              <a:rPr sz="1800" b="1" spc="1">
                <a:solidFill>
                  <a:srgbClr val="EAD7A4"/>
                </a:solidFill>
                <a:latin typeface="Nimbus Sans"/>
                <a:ea typeface="Nimbus Sans"/>
                <a:cs typeface="Nimbus Sans"/>
              </a:rPr>
              <a:t>THE TOOL IS READY.</a:t>
            </a:r>
          </a:p>
        </p:txBody>
      </p:sp>
      <p:sp>
        <p:nvSpPr>
          <p:cNvPr id="14" name="">
            <a:extLst xmlns:a="http://schemas.openxmlformats.org/drawingml/2006/main">
              <a:ext uri="{FF2B5EF4-FFF2-40B4-BE49-F238E27FC236}">
                <a16:creationId xmlns:a16="http://schemas.microsoft.com/office/drawing/2014/main" id="{A91BF59B-4844-492F-B647-62D418B6345E}"/>
              </a:ext>
            </a:extLst>
          </p:cNvPr>
          <p:cNvSpPr>
            <a:spLocks xmlns:a="http://schemas.openxmlformats.org/drawingml/2006/main" noGrp="1"/>
          </p:cNvSpPr>
          <p:nvPr/>
        </p:nvSpPr>
        <p:spPr>
          <a:xfrm xmlns:a="http://schemas.openxmlformats.org/drawingml/2006/main">
            <a:off x="7524750" y="2476500"/>
            <a:ext cx="385762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4500" b="1" spc="0">
                <a:solidFill>
                  <a:srgbClr val="FFFFFF"/>
                </a:solidFill>
                <a:latin typeface="DejaVu Serif"/>
                <a:ea typeface="DejaVu Serif"/>
                <a:cs typeface="DejaVu Serif"/>
              </a:defRPr>
            </a:pPr>
            <a:r>
              <a:rPr sz="4500" b="1" spc="0">
                <a:solidFill>
                  <a:srgbClr val="FFFFFF"/>
                </a:solidFill>
                <a:latin typeface="DejaVu Serif"/>
                <a:ea typeface="DejaVu Serif"/>
                <a:cs typeface="DejaVu Serif"/>
              </a:rPr>
              <a:t>ARE YOUR</a:t>
            </a:r>
          </a:p>
          <a:p xmlns:a="http://schemas.openxmlformats.org/drawingml/2006/main">
            <a:pPr algn="l">
              <a:defRPr sz="4500" b="1" spc="0">
                <a:solidFill>
                  <a:srgbClr val="FFFFFF"/>
                </a:solidFill>
                <a:latin typeface="DejaVu Serif"/>
                <a:ea typeface="DejaVu Serif"/>
                <a:cs typeface="DejaVu Serif"/>
              </a:defRPr>
            </a:pPr>
            <a:r>
              <a:rPr sz="4500" b="1" spc="0">
                <a:solidFill>
                  <a:srgbClr val="FFFFFF"/>
                </a:solidFill>
                <a:latin typeface="DejaVu Serif"/>
                <a:ea typeface="DejaVu Serif"/>
                <a:cs typeface="DejaVu Serif"/>
              </a:rPr>
              <a:t>PEOPLE?</a:t>
            </a:r>
          </a:p>
        </p:txBody>
      </p:sp>
      <p:sp>
        <p:nvSpPr>
          <p:cNvPr id="15" name="">
            <a:extLst xmlns:a="http://schemas.openxmlformats.org/drawingml/2006/main">
              <a:ext uri="{FF2B5EF4-FFF2-40B4-BE49-F238E27FC236}">
                <a16:creationId xmlns:a16="http://schemas.microsoft.com/office/drawing/2014/main" id="{34704FF9-1618-469B-ADA8-A6E330F9FE91}"/>
              </a:ext>
            </a:extLst>
          </p:cNvPr>
          <p:cNvSpPr>
            <a:spLocks xmlns:a="http://schemas.openxmlformats.org/drawingml/2006/main" noGrp="1"/>
          </p:cNvSpPr>
          <p:nvPr/>
        </p:nvSpPr>
        <p:spPr>
          <a:xfrm xmlns:a="http://schemas.openxmlformats.org/drawingml/2006/main">
            <a:off x="7524750" y="4419600"/>
            <a:ext cx="3143250" cy="47625"/>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8DDA440C-BF16-400E-BFC6-F5B5E4D920CE}"/>
              </a:ext>
            </a:extLst>
          </p:cNvPr>
          <p:cNvSpPr>
            <a:spLocks xmlns:a="http://schemas.openxmlformats.org/drawingml/2006/main" noGrp="1"/>
          </p:cNvSpPr>
          <p:nvPr/>
        </p:nvSpPr>
        <p:spPr>
          <a:xfrm xmlns:a="http://schemas.openxmlformats.org/drawingml/2006/main">
            <a:off x="7524750" y="4714875"/>
            <a:ext cx="3667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725" b="0" spc="0">
                <a:solidFill>
                  <a:srgbClr val="FFFFFF"/>
                </a:solidFill>
                <a:latin typeface="Nimbus Sans"/>
                <a:ea typeface="Nimbus Sans"/>
                <a:cs typeface="Nimbus Sans"/>
              </a:defRPr>
            </a:pPr>
            <a:r>
              <a:rPr sz="1725" b="0" spc="0">
                <a:solidFill>
                  <a:srgbClr val="FFFFFF"/>
                </a:solidFill>
                <a:latin typeface="Nimbus Sans"/>
                <a:ea typeface="Nimbus Sans"/>
                <a:cs typeface="Nimbus Sans"/>
              </a:rPr>
              <a:t>A leadership conversation about trust, training and the work around the technology.</a:t>
            </a:r>
          </a:p>
        </p:txBody>
      </p:sp>
    </p:spTree>
    <p:extLst>
      <p:ext uri="{BB962C8B-B14F-4D97-AF65-F5344CB8AC3E}">
        <p14:creationId xmlns:p14="http://schemas.microsoft.com/office/powerpoint/2010/main" val="1582207832"/>
      </p:ext>
    </p:extLst>
  </p:cSld>
</p:sld>
</file>

<file path=ppt/slides/slide2.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8E8C87FF-B753-46E9-99E8-55849ED7C9C4}"/>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D04E5FDC-3F6A-4EED-A3ED-E0B65BA10BF4}"/>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30D957A7-C707-41E9-A3DE-35E4F4FB352F}"/>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74A2E51-8662-44AB-9339-9AE83A121DF1}"/>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WHY THIS CONVERSATION MATTERS TO MY WORK</a:t>
            </a:r>
          </a:p>
        </p:txBody>
      </p:sp>
      <p:sp>
        <p:nvSpPr>
          <p:cNvPr id="5" name="">
            <a:extLst xmlns:a="http://schemas.openxmlformats.org/drawingml/2006/main">
              <a:ext uri="{FF2B5EF4-FFF2-40B4-BE49-F238E27FC236}">
                <a16:creationId xmlns:a16="http://schemas.microsoft.com/office/drawing/2014/main" id="{A24156B7-7BAB-4730-BC1C-2283061F63B3}"/>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E1548D0-27EF-436B-9659-EF915AC51CEB}"/>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EAC154F0-7106-4376-9711-68929CC7C067}"/>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02</a:t>
            </a:r>
          </a:p>
        </p:txBody>
      </p:sp>
      <p:sp>
        <p:nvSpPr>
          <p:cNvPr id="8" name="">
            <a:extLst xmlns:a="http://schemas.openxmlformats.org/drawingml/2006/main">
              <a:ext uri="{FF2B5EF4-FFF2-40B4-BE49-F238E27FC236}">
                <a16:creationId xmlns:a16="http://schemas.microsoft.com/office/drawing/2014/main" id="{9B4A3F19-2A9A-4B24-9989-3881DF9B3FC0}"/>
              </a:ext>
            </a:extLst>
          </p:cNvPr>
          <p:cNvSpPr>
            <a:spLocks xmlns:a="http://schemas.openxmlformats.org/drawingml/2006/main" noGrp="1"/>
          </p:cNvSpPr>
          <p:nvPr/>
        </p:nvSpPr>
        <p:spPr>
          <a:xfrm xmlns:a="http://schemas.openxmlformats.org/drawingml/2006/main">
            <a:off x="590550" y="1409700"/>
            <a:ext cx="3676650" cy="4572000"/>
          </a:xfrm>
          <a:prstGeom xmlns:a="http://schemas.openxmlformats.org/drawingml/2006/main" prst="rect">
            <a:avLst/>
          </a:prstGeom>
          <a:solidFill xmlns:a="http://schemas.openxmlformats.org/drawingml/2006/main">
            <a:srgbClr val="FFFFFF"/>
          </a:solidFill>
          <a:ln xmlns:a="http://schemas.openxmlformats.org/drawingml/2006/main" w="19050">
            <a:solidFill>
              <a:srgbClr val="C7A052"/>
            </a:solidFill>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26a868088367482b"/>
          <a:srcRect xmlns:a="http://schemas.openxmlformats.org/drawingml/2006/main" l="0" t="13675" r="0" b="13675"/>
          <a:stretch xmlns:a="http://schemas.openxmlformats.org/drawingml/2006/main">
            <a:fillRect l="0" t="0" r="0" b="0"/>
          </a:stretch>
        </p:blipFill>
        <p:spPr>
          <a:xfrm xmlns:a="http://schemas.openxmlformats.org/drawingml/2006/main">
            <a:off x="685800" y="1504950"/>
            <a:ext cx="3486150" cy="43815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9C6AFC5E-7090-4B04-9C37-C2F728DDA049}"/>
              </a:ext>
            </a:extLst>
          </p:cNvPr>
          <p:cNvSpPr>
            <a:spLocks xmlns:a="http://schemas.openxmlformats.org/drawingml/2006/main" noGrp="1"/>
          </p:cNvSpPr>
          <p:nvPr/>
        </p:nvSpPr>
        <p:spPr>
          <a:xfrm xmlns:a="http://schemas.openxmlformats.org/drawingml/2006/main">
            <a:off x="4762500" y="1181100"/>
            <a:ext cx="66675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9017"/>
          </a:bodyPr>
          <a:lstStyle xmlns:a="http://schemas.openxmlformats.org/drawingml/2006/main"/>
          <a:p xmlns:a="http://schemas.openxmlformats.org/drawingml/2006/main">
            <a:pPr algn="l">
              <a:defRPr sz="3225" b="0" spc="0">
                <a:solidFill>
                  <a:srgbClr val="071B3D"/>
                </a:solidFill>
                <a:latin typeface="DejaVu Serif"/>
                <a:ea typeface="DejaVu Serif"/>
                <a:cs typeface="DejaVu Serif"/>
              </a:defRPr>
            </a:pPr>
            <a:r>
              <a:rPr sz="3225" b="0" spc="0">
                <a:solidFill>
                  <a:srgbClr val="071B3D"/>
                </a:solidFill>
                <a:latin typeface="DejaVu Serif"/>
                <a:ea typeface="DejaVu Serif"/>
                <a:cs typeface="DejaVu Serif"/>
              </a:rPr>
              <a:t>I work where technology meets the people expected to use it</a:t>
            </a:r>
          </a:p>
        </p:txBody>
      </p:sp>
      <p:sp>
        <p:nvSpPr>
          <p:cNvPr id="11" name="">
            <a:extLst xmlns:a="http://schemas.openxmlformats.org/drawingml/2006/main">
              <a:ext uri="{FF2B5EF4-FFF2-40B4-BE49-F238E27FC236}">
                <a16:creationId xmlns:a16="http://schemas.microsoft.com/office/drawing/2014/main" id="{66C61B39-F2D9-43E1-8A4D-C7857B63D37C}"/>
              </a:ext>
            </a:extLst>
          </p:cNvPr>
          <p:cNvSpPr>
            <a:spLocks xmlns:a="http://schemas.openxmlformats.org/drawingml/2006/main" noGrp="1"/>
          </p:cNvSpPr>
          <p:nvPr/>
        </p:nvSpPr>
        <p:spPr>
          <a:xfrm xmlns:a="http://schemas.openxmlformats.org/drawingml/2006/main">
            <a:off x="4762500" y="2609850"/>
            <a:ext cx="647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4444"/>
          </a:bodyPr>
          <a:lstStyle xmlns:a="http://schemas.openxmlformats.org/drawingml/2006/main"/>
          <a:p xmlns:a="http://schemas.openxmlformats.org/drawingml/2006/main">
            <a:pPr algn="l">
              <a:defRPr sz="1350" b="1" spc="1">
                <a:solidFill>
                  <a:srgbClr val="7A1F3D"/>
                </a:solidFill>
                <a:latin typeface="Nimbus Sans"/>
                <a:ea typeface="Nimbus Sans"/>
                <a:cs typeface="Nimbus Sans"/>
              </a:defRPr>
            </a:pPr>
            <a:r>
              <a:rPr sz="1350" b="1" spc="1">
                <a:solidFill>
                  <a:srgbClr val="7A1F3D"/>
                </a:solidFill>
                <a:latin typeface="Nimbus Sans"/>
                <a:ea typeface="Nimbus Sans"/>
                <a:cs typeface="Nimbus Sans"/>
              </a:rPr>
              <a:t>JADE WILLIAMS, MIS, PMP, CSPO</a:t>
            </a:r>
          </a:p>
        </p:txBody>
      </p:sp>
      <p:sp>
        <p:nvSpPr>
          <p:cNvPr id="12" name="">
            <a:extLst xmlns:a="http://schemas.openxmlformats.org/drawingml/2006/main">
              <a:ext uri="{FF2B5EF4-FFF2-40B4-BE49-F238E27FC236}">
                <a16:creationId xmlns:a16="http://schemas.microsoft.com/office/drawing/2014/main" id="{401DA89F-2648-4B2E-8E31-BECBB44DC870}"/>
              </a:ext>
            </a:extLst>
          </p:cNvPr>
          <p:cNvSpPr>
            <a:spLocks xmlns:a="http://schemas.openxmlformats.org/drawingml/2006/main" noGrp="1"/>
          </p:cNvSpPr>
          <p:nvPr/>
        </p:nvSpPr>
        <p:spPr>
          <a:xfrm xmlns:a="http://schemas.openxmlformats.org/drawingml/2006/main">
            <a:off x="4762500" y="3038475"/>
            <a:ext cx="6191250" cy="2857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605E171B-9E47-4630-9E9E-6FB103B0060A}"/>
              </a:ext>
            </a:extLst>
          </p:cNvPr>
          <p:cNvSpPr>
            <a:spLocks xmlns:a="http://schemas.openxmlformats.org/drawingml/2006/main" noGrp="1"/>
          </p:cNvSpPr>
          <p:nvPr/>
        </p:nvSpPr>
        <p:spPr>
          <a:xfrm xmlns:a="http://schemas.openxmlformats.org/drawingml/2006/main">
            <a:off x="4762500" y="32861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308"/>
          </a:bodyPr>
          <a:lstStyle xmlns:a="http://schemas.openxmlformats.org/drawingml/2006/main"/>
          <a:p xmlns:a="http://schemas.openxmlformats.org/drawingml/2006/main">
            <a:pPr algn="l">
              <a:defRPr sz="975" b="1" spc="1">
                <a:solidFill>
                  <a:srgbClr val="C7A052"/>
                </a:solidFill>
                <a:latin typeface="Nimbus Sans"/>
                <a:ea typeface="Nimbus Sans"/>
                <a:cs typeface="Nimbus Sans"/>
              </a:defRPr>
            </a:pPr>
            <a:r>
              <a:rPr sz="975" b="1" spc="1">
                <a:solidFill>
                  <a:srgbClr val="C7A052"/>
                </a:solidFill>
                <a:latin typeface="Nimbus Sans"/>
                <a:ea typeface="Nimbus Sans"/>
                <a:cs typeface="Nimbus Sans"/>
              </a:rPr>
              <a:t>CURRENT WORK</a:t>
            </a:r>
          </a:p>
        </p:txBody>
      </p:sp>
      <p:sp>
        <p:nvSpPr>
          <p:cNvPr id="14" name="">
            <a:extLst xmlns:a="http://schemas.openxmlformats.org/drawingml/2006/main">
              <a:ext uri="{FF2B5EF4-FFF2-40B4-BE49-F238E27FC236}">
                <a16:creationId xmlns:a16="http://schemas.microsoft.com/office/drawing/2014/main" id="{1ADDFC29-29B0-4A85-8E83-231C7C156B30}"/>
              </a:ext>
            </a:extLst>
          </p:cNvPr>
          <p:cNvSpPr>
            <a:spLocks xmlns:a="http://schemas.openxmlformats.org/drawingml/2006/main" noGrp="1"/>
          </p:cNvSpPr>
          <p:nvPr/>
        </p:nvSpPr>
        <p:spPr>
          <a:xfrm xmlns:a="http://schemas.openxmlformats.org/drawingml/2006/main">
            <a:off x="4762500" y="3562350"/>
            <a:ext cx="6477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9242"/>
          </a:bodyPr>
          <a:lstStyle xmlns:a="http://schemas.openxmlformats.org/drawingml/2006/main"/>
          <a:p xmlns:a="http://schemas.openxmlformats.org/drawingml/2006/main">
            <a:pPr algn="l">
              <a:defRPr sz="1650" b="0" spc="0">
                <a:solidFill>
                  <a:srgbClr val="46556A"/>
                </a:solidFill>
                <a:latin typeface="Nimbus Sans"/>
                <a:ea typeface="Nimbus Sans"/>
                <a:cs typeface="Nimbus Sans"/>
              </a:defRPr>
            </a:pPr>
            <a:r>
              <a:rPr sz="1650" b="0" spc="0">
                <a:solidFill>
                  <a:srgbClr val="46556A"/>
                </a:solidFill>
                <a:latin typeface="Nimbus Sans"/>
                <a:ea typeface="Nimbus Sans"/>
                <a:cs typeface="Nimbus Sans"/>
              </a:rPr>
              <a:t>Data operations leadership and AI adoption across real teams, workflows and client commitments.</a:t>
            </a:r>
          </a:p>
        </p:txBody>
      </p:sp>
      <p:sp>
        <p:nvSpPr>
          <p:cNvPr id="15" name="">
            <a:extLst xmlns:a="http://schemas.openxmlformats.org/drawingml/2006/main">
              <a:ext uri="{FF2B5EF4-FFF2-40B4-BE49-F238E27FC236}">
                <a16:creationId xmlns:a16="http://schemas.microsoft.com/office/drawing/2014/main" id="{F58DED9E-3427-4C99-BF1A-8874D24B0069}"/>
              </a:ext>
            </a:extLst>
          </p:cNvPr>
          <p:cNvSpPr>
            <a:spLocks xmlns:a="http://schemas.openxmlformats.org/drawingml/2006/main" noGrp="1"/>
          </p:cNvSpPr>
          <p:nvPr/>
        </p:nvSpPr>
        <p:spPr>
          <a:xfrm xmlns:a="http://schemas.openxmlformats.org/drawingml/2006/main">
            <a:off x="4762500" y="4381500"/>
            <a:ext cx="2952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308"/>
          </a:bodyPr>
          <a:lstStyle xmlns:a="http://schemas.openxmlformats.org/drawingml/2006/main"/>
          <a:p xmlns:a="http://schemas.openxmlformats.org/drawingml/2006/main">
            <a:pPr algn="l">
              <a:defRPr sz="975" b="1" spc="1">
                <a:solidFill>
                  <a:srgbClr val="C7A052"/>
                </a:solidFill>
                <a:latin typeface="Nimbus Sans"/>
                <a:ea typeface="Nimbus Sans"/>
                <a:cs typeface="Nimbus Sans"/>
              </a:defRPr>
            </a:pPr>
            <a:r>
              <a:rPr sz="975" b="1" spc="1">
                <a:solidFill>
                  <a:srgbClr val="C7A052"/>
                </a:solidFill>
                <a:latin typeface="Nimbus Sans"/>
                <a:ea typeface="Nimbus Sans"/>
                <a:cs typeface="Nimbus Sans"/>
              </a:rPr>
              <a:t>CROSS-FUNCTIONAL FOUNDATION</a:t>
            </a:r>
          </a:p>
        </p:txBody>
      </p:sp>
      <p:sp>
        <p:nvSpPr>
          <p:cNvPr id="16" name="">
            <a:extLst xmlns:a="http://schemas.openxmlformats.org/drawingml/2006/main">
              <a:ext uri="{FF2B5EF4-FFF2-40B4-BE49-F238E27FC236}">
                <a16:creationId xmlns:a16="http://schemas.microsoft.com/office/drawing/2014/main" id="{791DCFC6-24F1-4C5A-B329-0C08DBA8E0A1}"/>
              </a:ext>
            </a:extLst>
          </p:cNvPr>
          <p:cNvSpPr>
            <a:spLocks xmlns:a="http://schemas.openxmlformats.org/drawingml/2006/main" noGrp="1"/>
          </p:cNvSpPr>
          <p:nvPr/>
        </p:nvSpPr>
        <p:spPr>
          <a:xfrm xmlns:a="http://schemas.openxmlformats.org/drawingml/2006/main">
            <a:off x="4762500" y="4657725"/>
            <a:ext cx="6477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4743"/>
          </a:bodyPr>
          <a:lstStyle xmlns:a="http://schemas.openxmlformats.org/drawingml/2006/main"/>
          <a:p xmlns:a="http://schemas.openxmlformats.org/drawingml/2006/main">
            <a:pPr algn="l">
              <a:defRPr sz="1650" b="0" spc="0">
                <a:solidFill>
                  <a:srgbClr val="46556A"/>
                </a:solidFill>
                <a:latin typeface="Nimbus Sans"/>
                <a:ea typeface="Nimbus Sans"/>
                <a:cs typeface="Nimbus Sans"/>
              </a:defRPr>
            </a:pPr>
            <a:r>
              <a:rPr sz="1650" b="0" spc="0">
                <a:solidFill>
                  <a:srgbClr val="46556A"/>
                </a:solidFill>
                <a:latin typeface="Nimbus Sans"/>
                <a:ea typeface="Nimbus Sans"/>
                <a:cs typeface="Nimbus Sans"/>
              </a:rPr>
              <a:t>Graduate education in Information Systems and Mass Communications, supported by project and product leadership credentials.</a:t>
            </a:r>
          </a:p>
        </p:txBody>
      </p:sp>
      <p:sp>
        <p:nvSpPr>
          <p:cNvPr id="17" name="">
            <a:extLst xmlns:a="http://schemas.openxmlformats.org/drawingml/2006/main">
              <a:ext uri="{FF2B5EF4-FFF2-40B4-BE49-F238E27FC236}">
                <a16:creationId xmlns:a16="http://schemas.microsoft.com/office/drawing/2014/main" id="{75ABA4FC-89C2-4B90-B206-644BA0C7776D}"/>
              </a:ext>
            </a:extLst>
          </p:cNvPr>
          <p:cNvSpPr>
            <a:spLocks xmlns:a="http://schemas.openxmlformats.org/drawingml/2006/main" noGrp="1"/>
          </p:cNvSpPr>
          <p:nvPr/>
        </p:nvSpPr>
        <p:spPr>
          <a:xfrm xmlns:a="http://schemas.openxmlformats.org/drawingml/2006/main">
            <a:off x="4762500" y="55245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308"/>
          </a:bodyPr>
          <a:lstStyle xmlns:a="http://schemas.openxmlformats.org/drawingml/2006/main"/>
          <a:p xmlns:a="http://schemas.openxmlformats.org/drawingml/2006/main">
            <a:pPr algn="l">
              <a:defRPr sz="975" b="1" spc="1">
                <a:solidFill>
                  <a:srgbClr val="C7A052"/>
                </a:solidFill>
                <a:latin typeface="Nimbus Sans"/>
                <a:ea typeface="Nimbus Sans"/>
                <a:cs typeface="Nimbus Sans"/>
              </a:defRPr>
            </a:pPr>
            <a:r>
              <a:rPr sz="975" b="1" spc="1">
                <a:solidFill>
                  <a:srgbClr val="C7A052"/>
                </a:solidFill>
                <a:latin typeface="Nimbus Sans"/>
                <a:ea typeface="Nimbus Sans"/>
                <a:cs typeface="Nimbus Sans"/>
              </a:rPr>
              <a:t>WHY IT MATTERS HERE</a:t>
            </a:r>
          </a:p>
        </p:txBody>
      </p:sp>
      <p:sp>
        <p:nvSpPr>
          <p:cNvPr id="18" name="">
            <a:extLst xmlns:a="http://schemas.openxmlformats.org/drawingml/2006/main">
              <a:ext uri="{FF2B5EF4-FFF2-40B4-BE49-F238E27FC236}">
                <a16:creationId xmlns:a16="http://schemas.microsoft.com/office/drawing/2014/main" id="{3ECFDFB3-C100-4032-BE8B-97FFBA6FA929}"/>
              </a:ext>
            </a:extLst>
          </p:cNvPr>
          <p:cNvSpPr>
            <a:spLocks xmlns:a="http://schemas.openxmlformats.org/drawingml/2006/main" noGrp="1"/>
          </p:cNvSpPr>
          <p:nvPr/>
        </p:nvSpPr>
        <p:spPr>
          <a:xfrm xmlns:a="http://schemas.openxmlformats.org/drawingml/2006/main">
            <a:off x="4762500" y="5800725"/>
            <a:ext cx="6477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4091"/>
          </a:bodyPr>
          <a:lstStyle xmlns:a="http://schemas.openxmlformats.org/drawingml/2006/main"/>
          <a:p xmlns:a="http://schemas.openxmlformats.org/drawingml/2006/main">
            <a:pPr algn="l">
              <a:defRPr sz="1650" b="1" spc="0">
                <a:solidFill>
                  <a:srgbClr val="071B3D"/>
                </a:solidFill>
                <a:latin typeface="Nimbus Sans"/>
                <a:ea typeface="Nimbus Sans"/>
                <a:cs typeface="Nimbus Sans"/>
              </a:defRPr>
            </a:pPr>
            <a:r>
              <a:rPr sz="1650" b="1" spc="0">
                <a:solidFill>
                  <a:srgbClr val="071B3D"/>
                </a:solidFill>
                <a:latin typeface="Nimbus Sans"/>
                <a:ea typeface="Nimbus Sans"/>
                <a:cs typeface="Nimbus Sans"/>
              </a:rPr>
              <a:t>I see what happens after an organization buys the tool and asks people to change how they work.</a:t>
            </a:r>
          </a:p>
        </p:txBody>
      </p:sp>
    </p:spTree>
    <p:extLst>
      <p:ext uri="{BB962C8B-B14F-4D97-AF65-F5344CB8AC3E}">
        <p14:creationId xmlns:p14="http://schemas.microsoft.com/office/powerpoint/2010/main" val="498688678"/>
      </p:ext>
    </p:extLst>
  </p:cSld>
</p:sld>
</file>

<file path=ppt/slides/slide3.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BBF04BC-46D1-4BDD-9887-5422B1F56674}"/>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96F5B325-7935-4206-AB7C-D66CB3635749}"/>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DDEF523D-10D3-4023-8E7C-487EF5D9A05C}"/>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A26C4E9-818F-426F-BF06-1618C19A1287}"/>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WHY I AM HERE</a:t>
            </a:r>
          </a:p>
        </p:txBody>
      </p:sp>
      <p:sp>
        <p:nvSpPr>
          <p:cNvPr id="5" name="">
            <a:extLst xmlns:a="http://schemas.openxmlformats.org/drawingml/2006/main">
              <a:ext uri="{FF2B5EF4-FFF2-40B4-BE49-F238E27FC236}">
                <a16:creationId xmlns:a16="http://schemas.microsoft.com/office/drawing/2014/main" id="{E3ADF2BB-FF4A-4361-AC57-D3C7F01455B7}"/>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AE915BA-ED1D-4985-B8F9-E7D20833F207}"/>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2E8B4E97-D8FC-436D-84A6-EEE6E64B5438}"/>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03</a:t>
            </a:r>
          </a:p>
        </p:txBody>
      </p:sp>
      <p:sp>
        <p:nvSpPr>
          <p:cNvPr id="8" name="">
            <a:extLst xmlns:a="http://schemas.openxmlformats.org/drawingml/2006/main">
              <a:ext uri="{FF2B5EF4-FFF2-40B4-BE49-F238E27FC236}">
                <a16:creationId xmlns:a16="http://schemas.microsoft.com/office/drawing/2014/main" id="{CC329568-1DF9-41F3-B3CC-FABF32F9A65C}"/>
              </a:ext>
            </a:extLst>
          </p:cNvPr>
          <p:cNvSpPr>
            <a:spLocks xmlns:a="http://schemas.openxmlformats.org/drawingml/2006/main" noGrp="1"/>
          </p:cNvSpPr>
          <p:nvPr/>
        </p:nvSpPr>
        <p:spPr>
          <a:xfrm xmlns:a="http://schemas.openxmlformats.org/drawingml/2006/main">
            <a:off x="590550" y="112395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361"/>
          </a:bodyPr>
          <a:lstStyle xmlns:a="http://schemas.openxmlformats.org/drawingml/2006/main"/>
          <a:p xmlns:a="http://schemas.openxmlformats.org/drawingml/2006/main">
            <a:pPr algn="l">
              <a:defRPr sz="3600" b="0" spc="0">
                <a:solidFill>
                  <a:srgbClr val="071B3D"/>
                </a:solidFill>
                <a:latin typeface="DejaVu Serif"/>
                <a:ea typeface="DejaVu Serif"/>
                <a:cs typeface="DejaVu Serif"/>
              </a:defRPr>
            </a:pPr>
            <a:r>
              <a:rPr sz="3600" b="0" spc="0">
                <a:solidFill>
                  <a:srgbClr val="071B3D"/>
                </a:solidFill>
                <a:latin typeface="DejaVu Serif"/>
                <a:ea typeface="DejaVu Serif"/>
                <a:cs typeface="DejaVu Serif"/>
              </a:rPr>
              <a:t>AI is moving faster than confidence is growing</a:t>
            </a:r>
          </a:p>
        </p:txBody>
      </p:sp>
      <p:sp>
        <p:nvSpPr>
          <p:cNvPr id="9" name="">
            <a:extLst xmlns:a="http://schemas.openxmlformats.org/drawingml/2006/main">
              <a:ext uri="{FF2B5EF4-FFF2-40B4-BE49-F238E27FC236}">
                <a16:creationId xmlns:a16="http://schemas.microsoft.com/office/drawing/2014/main" id="{0C2E183C-9C5C-421D-BB86-B3D9485124CE}"/>
              </a:ext>
            </a:extLst>
          </p:cNvPr>
          <p:cNvSpPr>
            <a:spLocks xmlns:a="http://schemas.openxmlformats.org/drawingml/2006/main" noGrp="1"/>
          </p:cNvSpPr>
          <p:nvPr/>
        </p:nvSpPr>
        <p:spPr>
          <a:xfrm xmlns:a="http://schemas.openxmlformats.org/drawingml/2006/main">
            <a:off x="590550" y="2581275"/>
            <a:ext cx="10715625" cy="38100"/>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2EE5798-0C1D-4102-8805-B9414D5D33E5}"/>
              </a:ext>
            </a:extLst>
          </p:cNvPr>
          <p:cNvSpPr>
            <a:spLocks xmlns:a="http://schemas.openxmlformats.org/drawingml/2006/main" noGrp="1"/>
          </p:cNvSpPr>
          <p:nvPr/>
        </p:nvSpPr>
        <p:spPr>
          <a:xfrm xmlns:a="http://schemas.openxmlformats.org/drawingml/2006/main">
            <a:off x="590550" y="2857500"/>
            <a:ext cx="10287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025" b="0" spc="0">
                <a:solidFill>
                  <a:srgbClr val="46556A"/>
                </a:solidFill>
                <a:latin typeface="Nimbus Sans"/>
                <a:ea typeface="Nimbus Sans"/>
                <a:cs typeface="Nimbus Sans"/>
              </a:defRPr>
            </a:pPr>
            <a:r>
              <a:rPr sz="2025" b="0" spc="0">
                <a:solidFill>
                  <a:srgbClr val="46556A"/>
                </a:solidFill>
                <a:latin typeface="Nimbus Sans"/>
                <a:ea typeface="Nimbus Sans"/>
                <a:cs typeface="Nimbus Sans"/>
              </a:rPr>
              <a:t>I built my career in IT and recently moved into data operations. Across both worlds, I watched the same divide grow: some people reach for AI immediately. Others pull away before they ever test it.</a:t>
            </a:r>
          </a:p>
        </p:txBody>
      </p:sp>
      <p:sp>
        <p:nvSpPr>
          <p:cNvPr id="11" name="">
            <a:extLst xmlns:a="http://schemas.openxmlformats.org/drawingml/2006/main">
              <a:ext uri="{FF2B5EF4-FFF2-40B4-BE49-F238E27FC236}">
                <a16:creationId xmlns:a16="http://schemas.microsoft.com/office/drawing/2014/main" id="{4EDBC4D5-410C-4B85-9E8E-75FFD8D20433}"/>
              </a:ext>
            </a:extLst>
          </p:cNvPr>
          <p:cNvSpPr>
            <a:spLocks xmlns:a="http://schemas.openxmlformats.org/drawingml/2006/main" noGrp="1"/>
          </p:cNvSpPr>
          <p:nvPr/>
        </p:nvSpPr>
        <p:spPr>
          <a:xfrm xmlns:a="http://schemas.openxmlformats.org/drawingml/2006/main">
            <a:off x="590550" y="4219575"/>
            <a:ext cx="10001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spc="0">
                <a:solidFill>
                  <a:srgbClr val="7A1F3D"/>
                </a:solidFill>
                <a:latin typeface="Nimbus Sans"/>
                <a:ea typeface="Nimbus Sans"/>
                <a:cs typeface="Nimbus Sans"/>
              </a:defRPr>
            </a:pPr>
            <a:r>
              <a:rPr sz="1800" b="1" spc="0">
                <a:solidFill>
                  <a:srgbClr val="7A1F3D"/>
                </a:solidFill>
                <a:latin typeface="Nimbus Sans"/>
                <a:ea typeface="Nimbus Sans"/>
                <a:cs typeface="Nimbus Sans"/>
              </a:rPr>
              <a:t>The bottleneck often begins with what people imagine will happen next.</a:t>
            </a:r>
          </a:p>
        </p:txBody>
      </p:sp>
      <p:sp>
        <p:nvSpPr>
          <p:cNvPr id="12" name="">
            <a:extLst xmlns:a="http://schemas.openxmlformats.org/drawingml/2006/main">
              <a:ext uri="{FF2B5EF4-FFF2-40B4-BE49-F238E27FC236}">
                <a16:creationId xmlns:a16="http://schemas.microsoft.com/office/drawing/2014/main" id="{1E412685-B6E9-4421-9B79-34ED68CC4173}"/>
              </a:ext>
            </a:extLst>
          </p:cNvPr>
          <p:cNvSpPr>
            <a:spLocks xmlns:a="http://schemas.openxmlformats.org/drawingml/2006/main" noGrp="1"/>
          </p:cNvSpPr>
          <p:nvPr/>
        </p:nvSpPr>
        <p:spPr>
          <a:xfrm xmlns:a="http://schemas.openxmlformats.org/drawingml/2006/main">
            <a:off x="590550" y="5219700"/>
            <a:ext cx="161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1">
                <a:solidFill>
                  <a:srgbClr val="7A1F3D"/>
                </a:solidFill>
                <a:latin typeface="Nimbus Sans"/>
                <a:ea typeface="Nimbus Sans"/>
                <a:cs typeface="Nimbus Sans"/>
              </a:defRPr>
            </a:pPr>
            <a:r>
              <a:rPr sz="1125" b="1" spc="1">
                <a:solidFill>
                  <a:srgbClr val="7A1F3D"/>
                </a:solidFill>
                <a:latin typeface="Nimbus Sans"/>
                <a:ea typeface="Nimbus Sans"/>
                <a:cs typeface="Nimbus Sans"/>
              </a:rPr>
              <a:t>PURPOSE</a:t>
            </a:r>
          </a:p>
        </p:txBody>
      </p:sp>
      <p:sp>
        <p:nvSpPr>
          <p:cNvPr id="13" name="">
            <a:extLst xmlns:a="http://schemas.openxmlformats.org/drawingml/2006/main">
              <a:ext uri="{FF2B5EF4-FFF2-40B4-BE49-F238E27FC236}">
                <a16:creationId xmlns:a16="http://schemas.microsoft.com/office/drawing/2014/main" id="{87AB387C-1BAB-4077-AFC0-4C037F217F26}"/>
              </a:ext>
            </a:extLst>
          </p:cNvPr>
          <p:cNvSpPr>
            <a:spLocks xmlns:a="http://schemas.openxmlformats.org/drawingml/2006/main" noGrp="1"/>
          </p:cNvSpPr>
          <p:nvPr/>
        </p:nvSpPr>
        <p:spPr>
          <a:xfrm xmlns:a="http://schemas.openxmlformats.org/drawingml/2006/main">
            <a:off x="2809875" y="5219700"/>
            <a:ext cx="142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1">
                <a:solidFill>
                  <a:srgbClr val="071B3D"/>
                </a:solidFill>
                <a:latin typeface="Nimbus Sans"/>
                <a:ea typeface="Nimbus Sans"/>
                <a:cs typeface="Nimbus Sans"/>
              </a:defRPr>
            </a:pPr>
            <a:r>
              <a:rPr sz="1125" b="1" spc="1">
                <a:solidFill>
                  <a:srgbClr val="071B3D"/>
                </a:solidFill>
                <a:latin typeface="Nimbus Sans"/>
                <a:ea typeface="Nimbus Sans"/>
                <a:cs typeface="Nimbus Sans"/>
              </a:rPr>
              <a:t>TRUST</a:t>
            </a:r>
          </a:p>
        </p:txBody>
      </p:sp>
      <p:sp>
        <p:nvSpPr>
          <p:cNvPr id="14" name="">
            <a:extLst xmlns:a="http://schemas.openxmlformats.org/drawingml/2006/main">
              <a:ext uri="{FF2B5EF4-FFF2-40B4-BE49-F238E27FC236}">
                <a16:creationId xmlns:a16="http://schemas.microsoft.com/office/drawing/2014/main" id="{1522AAE5-1271-413A-9705-8472F7AB9D26}"/>
              </a:ext>
            </a:extLst>
          </p:cNvPr>
          <p:cNvSpPr>
            <a:spLocks xmlns:a="http://schemas.openxmlformats.org/drawingml/2006/main" noGrp="1"/>
          </p:cNvSpPr>
          <p:nvPr/>
        </p:nvSpPr>
        <p:spPr>
          <a:xfrm xmlns:a="http://schemas.openxmlformats.org/drawingml/2006/main">
            <a:off x="4895850" y="5219700"/>
            <a:ext cx="1809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1">
                <a:solidFill>
                  <a:srgbClr val="071B3D"/>
                </a:solidFill>
                <a:latin typeface="Nimbus Sans"/>
                <a:ea typeface="Nimbus Sans"/>
                <a:cs typeface="Nimbus Sans"/>
              </a:defRPr>
            </a:pPr>
            <a:r>
              <a:rPr sz="1125" b="1" spc="1">
                <a:solidFill>
                  <a:srgbClr val="071B3D"/>
                </a:solidFill>
                <a:latin typeface="Nimbus Sans"/>
                <a:ea typeface="Nimbus Sans"/>
                <a:cs typeface="Nimbus Sans"/>
              </a:rPr>
              <a:t>CAPABILITY</a:t>
            </a:r>
          </a:p>
        </p:txBody>
      </p:sp>
      <p:sp>
        <p:nvSpPr>
          <p:cNvPr id="15" name="">
            <a:extLst xmlns:a="http://schemas.openxmlformats.org/drawingml/2006/main">
              <a:ext uri="{FF2B5EF4-FFF2-40B4-BE49-F238E27FC236}">
                <a16:creationId xmlns:a16="http://schemas.microsoft.com/office/drawing/2014/main" id="{C0EB9475-C768-48D9-BFB1-E1FE4A660BE3}"/>
              </a:ext>
            </a:extLst>
          </p:cNvPr>
          <p:cNvSpPr>
            <a:spLocks xmlns:a="http://schemas.openxmlformats.org/drawingml/2006/main" noGrp="1"/>
          </p:cNvSpPr>
          <p:nvPr/>
        </p:nvSpPr>
        <p:spPr>
          <a:xfrm xmlns:a="http://schemas.openxmlformats.org/drawingml/2006/main">
            <a:off x="7429500" y="5219700"/>
            <a:ext cx="1809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1">
                <a:solidFill>
                  <a:srgbClr val="071B3D"/>
                </a:solidFill>
                <a:latin typeface="Nimbus Sans"/>
                <a:ea typeface="Nimbus Sans"/>
                <a:cs typeface="Nimbus Sans"/>
              </a:defRPr>
            </a:pPr>
            <a:r>
              <a:rPr sz="1125" b="1" spc="1">
                <a:solidFill>
                  <a:srgbClr val="071B3D"/>
                </a:solidFill>
                <a:latin typeface="Nimbus Sans"/>
                <a:ea typeface="Nimbus Sans"/>
                <a:cs typeface="Nimbus Sans"/>
              </a:rPr>
              <a:t>LEADERSHIP</a:t>
            </a:r>
          </a:p>
        </p:txBody>
      </p:sp>
      <p:sp>
        <p:nvSpPr>
          <p:cNvPr id="16" name="">
            <a:extLst xmlns:a="http://schemas.openxmlformats.org/drawingml/2006/main">
              <a:ext uri="{FF2B5EF4-FFF2-40B4-BE49-F238E27FC236}">
                <a16:creationId xmlns:a16="http://schemas.microsoft.com/office/drawing/2014/main" id="{58937B62-A809-442C-81C6-F040E4F33819}"/>
              </a:ext>
            </a:extLst>
          </p:cNvPr>
          <p:cNvSpPr>
            <a:spLocks xmlns:a="http://schemas.openxmlformats.org/drawingml/2006/main" noGrp="1"/>
          </p:cNvSpPr>
          <p:nvPr/>
        </p:nvSpPr>
        <p:spPr>
          <a:xfrm xmlns:a="http://schemas.openxmlformats.org/drawingml/2006/main">
            <a:off x="590550" y="5610225"/>
            <a:ext cx="8648700" cy="19050"/>
          </a:xfrm>
          <a:prstGeom xmlns:a="http://schemas.openxmlformats.org/drawingml/2006/main" prst="rect">
            <a:avLst/>
          </a:prstGeom>
          <a:solidFill xmlns:a="http://schemas.openxmlformats.org/drawingml/2006/main">
            <a:srgbClr val="D7E1ED"/>
          </a:solidFill>
          <a:ln xmlns:a="http://schemas.openxmlformats.org/drawingml/2006/main" w="0">
            <a:noFill/>
          </a:ln>
        </p:spPr>
      </p:sp>
    </p:spTree>
    <p:extLst>
      <p:ext uri="{BB962C8B-B14F-4D97-AF65-F5344CB8AC3E}">
        <p14:creationId xmlns:p14="http://schemas.microsoft.com/office/powerpoint/2010/main" val="1591489593"/>
      </p:ext>
    </p:extLst>
  </p:cSld>
</p:sld>
</file>

<file path=ppt/slides/slide4.xml><?xml version="1.0" encoding="utf-8"?>
<p:sld xmlns:p="http://schemas.openxmlformats.org/presentationml/2006/main">
  <p:cSld>
    <p:bg>
      <p:bgPr>
        <a:solidFill xmlns:a="http://schemas.openxmlformats.org/drawingml/2006/main">
          <a:srgbClr val="03112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AF09063-064A-406C-A2C9-660EE0290439}"/>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FFFFFF"/>
                </a:solidFill>
                <a:latin typeface="Nimbus Sans"/>
                <a:ea typeface="Nimbus Sans"/>
                <a:cs typeface="Nimbus Sans"/>
              </a:defRPr>
            </a:pPr>
            <a:r>
              <a:rPr sz="975" b="1" spc="3">
                <a:solidFill>
                  <a:srgbClr val="FFFFFF"/>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1364999E-1B39-48F6-A586-08D4EA775E9F}"/>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48763F0D-B860-4D2B-9A6E-B6CC1FF377CA}"/>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FAC9F1D-2F27-44F5-A173-2535E67893BE}"/>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EAD7A4"/>
                </a:solidFill>
                <a:latin typeface="Nimbus Sans"/>
                <a:ea typeface="Nimbus Sans"/>
                <a:cs typeface="Nimbus Sans"/>
              </a:defRPr>
            </a:pPr>
            <a:r>
              <a:rPr sz="900" b="1" spc="2">
                <a:solidFill>
                  <a:srgbClr val="EAD7A4"/>
                </a:solidFill>
                <a:latin typeface="Nimbus Sans"/>
                <a:ea typeface="Nimbus Sans"/>
                <a:cs typeface="Nimbus Sans"/>
              </a:rPr>
              <a:t>YOUR TURN 01</a:t>
            </a:r>
          </a:p>
        </p:txBody>
      </p:sp>
      <p:sp>
        <p:nvSpPr>
          <p:cNvPr id="5" name="">
            <a:extLst xmlns:a="http://schemas.openxmlformats.org/drawingml/2006/main">
              <a:ext uri="{FF2B5EF4-FFF2-40B4-BE49-F238E27FC236}">
                <a16:creationId xmlns:a16="http://schemas.microsoft.com/office/drawing/2014/main" id="{D83B8735-7016-47BE-93AF-1C6FD8EDE993}"/>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C86AE2AB-D90B-41D0-A101-D77702E68279}"/>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LIVE COMPANION  ·  plotonitconsulting.com/atd2026</a:t>
            </a:r>
          </a:p>
        </p:txBody>
      </p:sp>
      <p:sp>
        <p:nvSpPr>
          <p:cNvPr id="7" name="">
            <a:extLst xmlns:a="http://schemas.openxmlformats.org/drawingml/2006/main">
              <a:ext uri="{FF2B5EF4-FFF2-40B4-BE49-F238E27FC236}">
                <a16:creationId xmlns:a16="http://schemas.microsoft.com/office/drawing/2014/main" id="{274EA9C8-17E2-4D14-9E8E-8A65F8803F9C}"/>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04</a:t>
            </a:r>
          </a:p>
        </p:txBody>
      </p:sp>
      <p:sp>
        <p:nvSpPr>
          <p:cNvPr id="8" name="">
            <a:extLst xmlns:a="http://schemas.openxmlformats.org/drawingml/2006/main">
              <a:ext uri="{FF2B5EF4-FFF2-40B4-BE49-F238E27FC236}">
                <a16:creationId xmlns:a16="http://schemas.microsoft.com/office/drawing/2014/main" id="{FAE215BA-33B0-4F60-ABF9-5E4DFAFB2BCD}"/>
              </a:ext>
            </a:extLst>
          </p:cNvPr>
          <p:cNvSpPr>
            <a:spLocks xmlns:a="http://schemas.openxmlformats.org/drawingml/2006/main" noGrp="1"/>
          </p:cNvSpPr>
          <p:nvPr/>
        </p:nvSpPr>
        <p:spPr>
          <a:xfrm xmlns:a="http://schemas.openxmlformats.org/drawingml/2006/main">
            <a:off x="590550" y="1285875"/>
            <a:ext cx="7429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0196"/>
          </a:bodyPr>
          <a:lstStyle xmlns:a="http://schemas.openxmlformats.org/drawingml/2006/main"/>
          <a:p xmlns:a="http://schemas.openxmlformats.org/drawingml/2006/main">
            <a:pPr algn="l">
              <a:defRPr sz="3825" b="0" spc="0">
                <a:solidFill>
                  <a:srgbClr val="FFFFFF"/>
                </a:solidFill>
                <a:latin typeface="DejaVu Serif"/>
                <a:ea typeface="DejaVu Serif"/>
                <a:cs typeface="DejaVu Serif"/>
              </a:defRPr>
            </a:pPr>
            <a:r>
              <a:rPr sz="3825" b="0" spc="0">
                <a:solidFill>
                  <a:srgbClr val="FFFFFF"/>
                </a:solidFill>
                <a:latin typeface="DejaVu Serif"/>
                <a:ea typeface="DejaVu Serif"/>
                <a:cs typeface="DejaVu Serif"/>
              </a:rPr>
              <a:t>Tell me: what have you heard about AI?</a:t>
            </a:r>
          </a:p>
        </p:txBody>
      </p:sp>
      <p:sp>
        <p:nvSpPr>
          <p:cNvPr id="9" name="">
            <a:extLst xmlns:a="http://schemas.openxmlformats.org/drawingml/2006/main">
              <a:ext uri="{FF2B5EF4-FFF2-40B4-BE49-F238E27FC236}">
                <a16:creationId xmlns:a16="http://schemas.microsoft.com/office/drawing/2014/main" id="{340CE1DB-BF25-4B76-BA7B-4D3A02127B70}"/>
              </a:ext>
            </a:extLst>
          </p:cNvPr>
          <p:cNvSpPr>
            <a:spLocks xmlns:a="http://schemas.openxmlformats.org/drawingml/2006/main" noGrp="1"/>
          </p:cNvSpPr>
          <p:nvPr/>
        </p:nvSpPr>
        <p:spPr>
          <a:xfrm xmlns:a="http://schemas.openxmlformats.org/drawingml/2006/main">
            <a:off x="590550" y="2695575"/>
            <a:ext cx="685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8611"/>
          </a:bodyPr>
          <a:lstStyle xmlns:a="http://schemas.openxmlformats.org/drawingml/2006/main"/>
          <a:p xmlns:a="http://schemas.openxmlformats.org/drawingml/2006/main">
            <a:pPr algn="l">
              <a:defRPr sz="1800" b="1" spc="0">
                <a:solidFill>
                  <a:srgbClr val="EAD7A4"/>
                </a:solidFill>
                <a:latin typeface="Nimbus Sans"/>
                <a:ea typeface="Nimbus Sans"/>
                <a:cs typeface="Nimbus Sans"/>
              </a:defRPr>
            </a:pPr>
            <a:r>
              <a:rPr sz="1800" b="1" spc="0">
                <a:solidFill>
                  <a:srgbClr val="EAD7A4"/>
                </a:solidFill>
                <a:latin typeface="Nimbus Sans"/>
                <a:ea typeface="Nimbus Sans"/>
                <a:cs typeface="Nimbus Sans"/>
              </a:rPr>
              <a:t>Join the live audience wall</a:t>
            </a:r>
          </a:p>
        </p:txBody>
      </p:sp>
      <p:sp>
        <p:nvSpPr>
          <p:cNvPr id="10" name="">
            <a:extLst xmlns:a="http://schemas.openxmlformats.org/drawingml/2006/main">
              <a:ext uri="{FF2B5EF4-FFF2-40B4-BE49-F238E27FC236}">
                <a16:creationId xmlns:a16="http://schemas.microsoft.com/office/drawing/2014/main" id="{8E2E6590-F7C7-4769-9750-85B97FF7BB76}"/>
              </a:ext>
            </a:extLst>
          </p:cNvPr>
          <p:cNvSpPr>
            <a:spLocks xmlns:a="http://schemas.openxmlformats.org/drawingml/2006/main" noGrp="1"/>
          </p:cNvSpPr>
          <p:nvPr/>
        </p:nvSpPr>
        <p:spPr>
          <a:xfrm xmlns:a="http://schemas.openxmlformats.org/drawingml/2006/main">
            <a:off x="590550" y="328612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C7A052"/>
                </a:solidFill>
                <a:latin typeface="DejaVu Serif"/>
                <a:ea typeface="DejaVu Serif"/>
                <a:cs typeface="DejaVu Serif"/>
              </a:defRPr>
            </a:pPr>
            <a:r>
              <a:rPr sz="1350" b="1" spc="0">
                <a:solidFill>
                  <a:srgbClr val="C7A052"/>
                </a:solidFill>
                <a:latin typeface="DejaVu Serif"/>
                <a:ea typeface="DejaVu Serif"/>
                <a:cs typeface="DejaVu Serif"/>
              </a:rPr>
              <a:t>1</a:t>
            </a:r>
          </a:p>
        </p:txBody>
      </p:sp>
      <p:sp>
        <p:nvSpPr>
          <p:cNvPr id="11" name="">
            <a:extLst xmlns:a="http://schemas.openxmlformats.org/drawingml/2006/main">
              <a:ext uri="{FF2B5EF4-FFF2-40B4-BE49-F238E27FC236}">
                <a16:creationId xmlns:a16="http://schemas.microsoft.com/office/drawing/2014/main" id="{37713801-ABEA-4843-A945-BE3614AE28A9}"/>
              </a:ext>
            </a:extLst>
          </p:cNvPr>
          <p:cNvSpPr>
            <a:spLocks xmlns:a="http://schemas.openxmlformats.org/drawingml/2006/main" noGrp="1"/>
          </p:cNvSpPr>
          <p:nvPr/>
        </p:nvSpPr>
        <p:spPr>
          <a:xfrm xmlns:a="http://schemas.openxmlformats.org/drawingml/2006/main">
            <a:off x="1066800" y="3286125"/>
            <a:ext cx="647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00" b="0" spc="0">
                <a:solidFill>
                  <a:srgbClr val="FFFFFF"/>
                </a:solidFill>
                <a:latin typeface="Nimbus Sans"/>
                <a:ea typeface="Nimbus Sans"/>
                <a:cs typeface="Nimbus Sans"/>
              </a:defRPr>
            </a:pPr>
            <a:r>
              <a:rPr sz="1500" b="0" spc="0">
                <a:solidFill>
                  <a:srgbClr val="FFFFFF"/>
                </a:solidFill>
                <a:latin typeface="Nimbus Sans"/>
                <a:ea typeface="Nimbus Sans"/>
                <a:cs typeface="Nimbus Sans"/>
              </a:rPr>
              <a:t>Scan the code and enter the conference code.</a:t>
            </a:r>
          </a:p>
        </p:txBody>
      </p:sp>
      <p:sp>
        <p:nvSpPr>
          <p:cNvPr id="12" name="">
            <a:extLst xmlns:a="http://schemas.openxmlformats.org/drawingml/2006/main">
              <a:ext uri="{FF2B5EF4-FFF2-40B4-BE49-F238E27FC236}">
                <a16:creationId xmlns:a16="http://schemas.microsoft.com/office/drawing/2014/main" id="{0021E277-F472-42E9-BDD7-525A59582D42}"/>
              </a:ext>
            </a:extLst>
          </p:cNvPr>
          <p:cNvSpPr>
            <a:spLocks xmlns:a="http://schemas.openxmlformats.org/drawingml/2006/main" noGrp="1"/>
          </p:cNvSpPr>
          <p:nvPr/>
        </p:nvSpPr>
        <p:spPr>
          <a:xfrm xmlns:a="http://schemas.openxmlformats.org/drawingml/2006/main">
            <a:off x="590550" y="385762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C7A052"/>
                </a:solidFill>
                <a:latin typeface="DejaVu Serif"/>
                <a:ea typeface="DejaVu Serif"/>
                <a:cs typeface="DejaVu Serif"/>
              </a:defRPr>
            </a:pPr>
            <a:r>
              <a:rPr sz="1350" b="1" spc="0">
                <a:solidFill>
                  <a:srgbClr val="C7A052"/>
                </a:solidFill>
                <a:latin typeface="DejaVu Serif"/>
                <a:ea typeface="DejaVu Serif"/>
                <a:cs typeface="DejaVu Serif"/>
              </a:rPr>
              <a:t>2</a:t>
            </a:r>
          </a:p>
        </p:txBody>
      </p:sp>
      <p:sp>
        <p:nvSpPr>
          <p:cNvPr id="13" name="">
            <a:extLst xmlns:a="http://schemas.openxmlformats.org/drawingml/2006/main">
              <a:ext uri="{FF2B5EF4-FFF2-40B4-BE49-F238E27FC236}">
                <a16:creationId xmlns:a16="http://schemas.microsoft.com/office/drawing/2014/main" id="{868666BA-3B5D-4BB8-87B8-197FC6C736A4}"/>
              </a:ext>
            </a:extLst>
          </p:cNvPr>
          <p:cNvSpPr>
            <a:spLocks xmlns:a="http://schemas.openxmlformats.org/drawingml/2006/main" noGrp="1"/>
          </p:cNvSpPr>
          <p:nvPr/>
        </p:nvSpPr>
        <p:spPr>
          <a:xfrm xmlns:a="http://schemas.openxmlformats.org/drawingml/2006/main">
            <a:off x="1066800" y="3857625"/>
            <a:ext cx="647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00" b="0" spc="0">
                <a:solidFill>
                  <a:srgbClr val="FFFFFF"/>
                </a:solidFill>
                <a:latin typeface="Nimbus Sans"/>
                <a:ea typeface="Nimbus Sans"/>
                <a:cs typeface="Nimbus Sans"/>
              </a:defRPr>
            </a:pPr>
            <a:r>
              <a:rPr sz="1500" b="0" spc="0">
                <a:solidFill>
                  <a:srgbClr val="FFFFFF"/>
                </a:solidFill>
                <a:latin typeface="Nimbus Sans"/>
                <a:ea typeface="Nimbus Sans"/>
                <a:cs typeface="Nimbus Sans"/>
              </a:rPr>
              <a:t>Tap JOIN IN.</a:t>
            </a:r>
          </a:p>
        </p:txBody>
      </p:sp>
      <p:sp>
        <p:nvSpPr>
          <p:cNvPr id="14" name="">
            <a:extLst xmlns:a="http://schemas.openxmlformats.org/drawingml/2006/main">
              <a:ext uri="{FF2B5EF4-FFF2-40B4-BE49-F238E27FC236}">
                <a16:creationId xmlns:a16="http://schemas.microsoft.com/office/drawing/2014/main" id="{849F46F0-AD76-4495-8ABB-1C7AC301BDDA}"/>
              </a:ext>
            </a:extLst>
          </p:cNvPr>
          <p:cNvSpPr>
            <a:spLocks xmlns:a="http://schemas.openxmlformats.org/drawingml/2006/main" noGrp="1"/>
          </p:cNvSpPr>
          <p:nvPr/>
        </p:nvSpPr>
        <p:spPr>
          <a:xfrm xmlns:a="http://schemas.openxmlformats.org/drawingml/2006/main">
            <a:off x="590550" y="442912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C7A052"/>
                </a:solidFill>
                <a:latin typeface="DejaVu Serif"/>
                <a:ea typeface="DejaVu Serif"/>
                <a:cs typeface="DejaVu Serif"/>
              </a:defRPr>
            </a:pPr>
            <a:r>
              <a:rPr sz="1350" b="1" spc="0">
                <a:solidFill>
                  <a:srgbClr val="C7A052"/>
                </a:solidFill>
                <a:latin typeface="DejaVu Serif"/>
                <a:ea typeface="DejaVu Serif"/>
                <a:cs typeface="DejaVu Serif"/>
              </a:rPr>
              <a:t>3</a:t>
            </a:r>
          </a:p>
        </p:txBody>
      </p:sp>
      <p:sp>
        <p:nvSpPr>
          <p:cNvPr id="15" name="">
            <a:extLst xmlns:a="http://schemas.openxmlformats.org/drawingml/2006/main">
              <a:ext uri="{FF2B5EF4-FFF2-40B4-BE49-F238E27FC236}">
                <a16:creationId xmlns:a16="http://schemas.microsoft.com/office/drawing/2014/main" id="{2CB41953-3165-41CA-8144-419DC48A2292}"/>
              </a:ext>
            </a:extLst>
          </p:cNvPr>
          <p:cNvSpPr>
            <a:spLocks xmlns:a="http://schemas.openxmlformats.org/drawingml/2006/main" noGrp="1"/>
          </p:cNvSpPr>
          <p:nvPr/>
        </p:nvSpPr>
        <p:spPr>
          <a:xfrm xmlns:a="http://schemas.openxmlformats.org/drawingml/2006/main">
            <a:off x="1066800" y="4429125"/>
            <a:ext cx="647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00" b="0" spc="0">
                <a:solidFill>
                  <a:srgbClr val="FFFFFF"/>
                </a:solidFill>
                <a:latin typeface="Nimbus Sans"/>
                <a:ea typeface="Nimbus Sans"/>
                <a:cs typeface="Nimbus Sans"/>
              </a:defRPr>
            </a:pPr>
            <a:r>
              <a:rPr sz="1500" b="0" spc="0">
                <a:solidFill>
                  <a:srgbClr val="FFFFFF"/>
                </a:solidFill>
                <a:latin typeface="Nimbus Sans"/>
                <a:ea typeface="Nimbus Sans"/>
                <a:cs typeface="Nimbus Sans"/>
              </a:rPr>
              <a:t>Add one word or one short phrase.</a:t>
            </a:r>
          </a:p>
        </p:txBody>
      </p:sp>
      <p:sp>
        <p:nvSpPr>
          <p:cNvPr id="16" name="">
            <a:extLst xmlns:a="http://schemas.openxmlformats.org/drawingml/2006/main">
              <a:ext uri="{FF2B5EF4-FFF2-40B4-BE49-F238E27FC236}">
                <a16:creationId xmlns:a16="http://schemas.microsoft.com/office/drawing/2014/main" id="{3D33F2CE-5CD4-4FF2-B0E2-1347337D2F65}"/>
              </a:ext>
            </a:extLst>
          </p:cNvPr>
          <p:cNvSpPr>
            <a:spLocks xmlns:a="http://schemas.openxmlformats.org/drawingml/2006/main" noGrp="1"/>
          </p:cNvSpPr>
          <p:nvPr/>
        </p:nvSpPr>
        <p:spPr>
          <a:xfrm xmlns:a="http://schemas.openxmlformats.org/drawingml/2006/main">
            <a:off x="590550" y="5067300"/>
            <a:ext cx="6715125" cy="38100"/>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DF3005D3-B540-4333-A6AA-5B28AA795562}"/>
              </a:ext>
            </a:extLst>
          </p:cNvPr>
          <p:cNvSpPr>
            <a:spLocks xmlns:a="http://schemas.openxmlformats.org/drawingml/2006/main" noGrp="1"/>
          </p:cNvSpPr>
          <p:nvPr/>
        </p:nvSpPr>
        <p:spPr>
          <a:xfrm xmlns:a="http://schemas.openxmlformats.org/drawingml/2006/main">
            <a:off x="590550" y="5305425"/>
            <a:ext cx="6953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1" spc="0">
                <a:solidFill>
                  <a:srgbClr val="EAD7A4"/>
                </a:solidFill>
                <a:latin typeface="Nimbus Sans"/>
                <a:ea typeface="Nimbus Sans"/>
                <a:cs typeface="Nimbus Sans"/>
              </a:defRPr>
            </a:pPr>
            <a:r>
              <a:rPr sz="1575" b="1" spc="0">
                <a:solidFill>
                  <a:srgbClr val="EAD7A4"/>
                </a:solidFill>
                <a:latin typeface="Nimbus Sans"/>
                <a:ea typeface="Nimbus Sans"/>
                <a:cs typeface="Nimbus Sans"/>
              </a:rPr>
              <a:t>Your anonymous response will appear on the screen.</a:t>
            </a:r>
          </a:p>
        </p:txBody>
      </p:sp>
      <p:sp>
        <p:nvSpPr>
          <p:cNvPr id="18" name="">
            <a:extLst xmlns:a="http://schemas.openxmlformats.org/drawingml/2006/main">
              <a:ext uri="{FF2B5EF4-FFF2-40B4-BE49-F238E27FC236}">
                <a16:creationId xmlns:a16="http://schemas.microsoft.com/office/drawing/2014/main" id="{CBDC9FB0-63F1-443F-9A83-E918F57DA590}"/>
              </a:ext>
            </a:extLst>
          </p:cNvPr>
          <p:cNvSpPr>
            <a:spLocks xmlns:a="http://schemas.openxmlformats.org/drawingml/2006/main" noGrp="1"/>
          </p:cNvSpPr>
          <p:nvPr/>
        </p:nvSpPr>
        <p:spPr>
          <a:xfrm xmlns:a="http://schemas.openxmlformats.org/drawingml/2006/main">
            <a:off x="8763000" y="2000250"/>
            <a:ext cx="2143125" cy="2505075"/>
          </a:xfrm>
          <a:prstGeom xmlns:a="http://schemas.openxmlformats.org/drawingml/2006/main" prst="rect">
            <a:avLst/>
          </a:prstGeom>
          <a:solidFill xmlns:a="http://schemas.openxmlformats.org/drawingml/2006/main">
            <a:srgbClr val="FFFFFF"/>
          </a:solidFill>
          <a:ln xmlns:a="http://schemas.openxmlformats.org/drawingml/2006/main" w="9525">
            <a:solidFill>
              <a:srgbClr val="C7A052"/>
            </a:solidFill>
          </a:ln>
        </p:spPr>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2e76f7c2b3054e0a"/>
          <a:stretch xmlns:a="http://schemas.openxmlformats.org/drawingml/2006/main"/>
        </p:blipFill>
        <p:spPr>
          <a:xfrm xmlns:a="http://schemas.openxmlformats.org/drawingml/2006/main">
            <a:off x="8858250" y="2095500"/>
            <a:ext cx="1952625" cy="1952625"/>
          </a:xfrm>
          <a:prstGeom xmlns:a="http://schemas.openxmlformats.org/drawingml/2006/main" prst="rect">
            <a:avLst/>
          </a:prstGeom>
        </p:spPr>
      </p:pic>
      <p:sp>
        <p:nvSpPr>
          <p:cNvPr id="20" name="">
            <a:extLst xmlns:a="http://schemas.openxmlformats.org/drawingml/2006/main">
              <a:ext uri="{FF2B5EF4-FFF2-40B4-BE49-F238E27FC236}">
                <a16:creationId xmlns:a16="http://schemas.microsoft.com/office/drawing/2014/main" id="{21C4B177-E6D6-47AF-9F2F-99916D3772E7}"/>
              </a:ext>
            </a:extLst>
          </p:cNvPr>
          <p:cNvSpPr>
            <a:spLocks xmlns:a="http://schemas.openxmlformats.org/drawingml/2006/main" noGrp="1"/>
          </p:cNvSpPr>
          <p:nvPr/>
        </p:nvSpPr>
        <p:spPr>
          <a:xfrm xmlns:a="http://schemas.openxmlformats.org/drawingml/2006/main">
            <a:off x="8839200" y="4162425"/>
            <a:ext cx="19907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939"/>
          </a:bodyPr>
          <a:lstStyle xmlns:a="http://schemas.openxmlformats.org/drawingml/2006/main"/>
          <a:p xmlns:a="http://schemas.openxmlformats.org/drawingml/2006/main">
            <a:pPr algn="ctr">
              <a:defRPr sz="825" b="1" spc="1">
                <a:solidFill>
                  <a:srgbClr val="7A1F3D"/>
                </a:solidFill>
                <a:latin typeface="Nimbus Sans"/>
                <a:ea typeface="Nimbus Sans"/>
                <a:cs typeface="Nimbus Sans"/>
              </a:defRPr>
            </a:pPr>
            <a:r>
              <a:rPr sz="825" b="1" spc="1">
                <a:solidFill>
                  <a:srgbClr val="7A1F3D"/>
                </a:solidFill>
                <a:latin typeface="Nimbus Sans"/>
                <a:ea typeface="Nimbus Sans"/>
                <a:cs typeface="Nimbus Sans"/>
              </a:rPr>
              <a:t>SCAN TO JOIN</a:t>
            </a:r>
          </a:p>
        </p:txBody>
      </p:sp>
      <p:sp>
        <p:nvSpPr>
          <p:cNvPr id="21" name="">
            <a:extLst xmlns:a="http://schemas.openxmlformats.org/drawingml/2006/main">
              <a:ext uri="{FF2B5EF4-FFF2-40B4-BE49-F238E27FC236}">
                <a16:creationId xmlns:a16="http://schemas.microsoft.com/office/drawing/2014/main" id="{1AFD514B-F3CA-4F6A-A6E4-7909FCAEB6AC}"/>
              </a:ext>
            </a:extLst>
          </p:cNvPr>
          <p:cNvSpPr>
            <a:spLocks xmlns:a="http://schemas.openxmlformats.org/drawingml/2006/main" noGrp="1"/>
          </p:cNvSpPr>
          <p:nvPr/>
        </p:nvSpPr>
        <p:spPr>
          <a:xfrm xmlns:a="http://schemas.openxmlformats.org/drawingml/2006/main">
            <a:off x="8420100" y="4762500"/>
            <a:ext cx="285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667"/>
          </a:bodyPr>
          <a:lstStyle xmlns:a="http://schemas.openxmlformats.org/drawingml/2006/main"/>
          <a:p xmlns:a="http://schemas.openxmlformats.org/drawingml/2006/main">
            <a:pPr algn="ctr">
              <a:defRPr sz="1050" b="1" spc="0">
                <a:solidFill>
                  <a:srgbClr val="FFFFFF"/>
                </a:solidFill>
                <a:latin typeface="Nimbus Sans"/>
                <a:ea typeface="Nimbus Sans"/>
                <a:cs typeface="Nimbus Sans"/>
              </a:defRPr>
            </a:pPr>
            <a:r>
              <a:rPr sz="1050" b="1" spc="0">
                <a:solidFill>
                  <a:srgbClr val="FFFFFF"/>
                </a:solidFill>
                <a:latin typeface="Nimbus Sans"/>
                <a:ea typeface="Nimbus Sans"/>
                <a:cs typeface="Nimbus Sans"/>
              </a:rPr>
              <a:t>plotonitconsulting.com/atd2026</a:t>
            </a:r>
          </a:p>
        </p:txBody>
      </p:sp>
      <p:sp>
        <p:nvSpPr>
          <p:cNvPr id="22" name="">
            <a:extLst xmlns:a="http://schemas.openxmlformats.org/drawingml/2006/main">
              <a:ext uri="{FF2B5EF4-FFF2-40B4-BE49-F238E27FC236}">
                <a16:creationId xmlns:a16="http://schemas.microsoft.com/office/drawing/2014/main" id="{3B9BDA34-9CF0-4158-A6DF-EC1578B77AD1}"/>
              </a:ext>
            </a:extLst>
          </p:cNvPr>
          <p:cNvSpPr>
            <a:spLocks xmlns:a="http://schemas.openxmlformats.org/drawingml/2006/main" noGrp="1"/>
          </p:cNvSpPr>
          <p:nvPr/>
        </p:nvSpPr>
        <p:spPr>
          <a:xfrm xmlns:a="http://schemas.openxmlformats.org/drawingml/2006/main">
            <a:off x="8420100" y="5048250"/>
            <a:ext cx="285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8718"/>
          </a:bodyPr>
          <a:lstStyle xmlns:a="http://schemas.openxmlformats.org/drawingml/2006/main"/>
          <a:p xmlns:a="http://schemas.openxmlformats.org/drawingml/2006/main">
            <a:pPr algn="ctr">
              <a:defRPr sz="975" b="1" spc="1">
                <a:solidFill>
                  <a:srgbClr val="EAD7A4"/>
                </a:solidFill>
                <a:latin typeface="Nimbus Sans"/>
                <a:ea typeface="Nimbus Sans"/>
                <a:cs typeface="Nimbus Sans"/>
              </a:defRPr>
            </a:pPr>
            <a:r>
              <a:rPr sz="975" b="1" spc="1">
                <a:solidFill>
                  <a:srgbClr val="EAD7A4"/>
                </a:solidFill>
                <a:latin typeface="Nimbus Sans"/>
                <a:ea typeface="Nimbus Sans"/>
                <a:cs typeface="Nimbus Sans"/>
              </a:rPr>
              <a:t>CONFERENCE CODE: PLOTONIT</a:t>
            </a:r>
          </a:p>
        </p:txBody>
      </p:sp>
    </p:spTree>
    <p:extLst>
      <p:ext uri="{BB962C8B-B14F-4D97-AF65-F5344CB8AC3E}">
        <p14:creationId xmlns:p14="http://schemas.microsoft.com/office/powerpoint/2010/main" val="268806566"/>
      </p:ext>
    </p:extLst>
  </p:cSld>
</p:sld>
</file>

<file path=ppt/slides/slide5.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BBFE00A4-3D88-4431-9EB3-3231EE7F569F}"/>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FEA1136E-34AD-4BA7-ABA7-29FEE9E41A0A}"/>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9EF1122C-FC67-4BC4-A572-B81BB6BDC0FA}"/>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1341F3D-3E1F-49FD-B03F-92E94FA8E005}"/>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THE LANGUAGE IN THE ROOM</a:t>
            </a:r>
          </a:p>
        </p:txBody>
      </p:sp>
      <p:sp>
        <p:nvSpPr>
          <p:cNvPr id="5" name="">
            <a:extLst xmlns:a="http://schemas.openxmlformats.org/drawingml/2006/main">
              <a:ext uri="{FF2B5EF4-FFF2-40B4-BE49-F238E27FC236}">
                <a16:creationId xmlns:a16="http://schemas.microsoft.com/office/drawing/2014/main" id="{16F5AF33-FB56-457E-8AF5-42961E8E25EE}"/>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2E2C9019-A33B-4ADA-9556-90BFA3BEF5CD}"/>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1DA30C8B-D7D4-4F74-8D72-37A64C2E96A2}"/>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05</a:t>
            </a:r>
          </a:p>
        </p:txBody>
      </p:sp>
      <p:sp>
        <p:nvSpPr>
          <p:cNvPr id="8" name="">
            <a:extLst xmlns:a="http://schemas.openxmlformats.org/drawingml/2006/main">
              <a:ext uri="{FF2B5EF4-FFF2-40B4-BE49-F238E27FC236}">
                <a16:creationId xmlns:a16="http://schemas.microsoft.com/office/drawing/2014/main" id="{138B3DEA-9377-4B61-BDE9-260577161957}"/>
              </a:ext>
            </a:extLst>
          </p:cNvPr>
          <p:cNvSpPr>
            <a:spLocks xmlns:a="http://schemas.openxmlformats.org/drawingml/2006/main" noGrp="1"/>
          </p:cNvSpPr>
          <p:nvPr/>
        </p:nvSpPr>
        <p:spPr>
          <a:xfrm xmlns:a="http://schemas.openxmlformats.org/drawingml/2006/main">
            <a:off x="590550" y="1123950"/>
            <a:ext cx="10668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8542"/>
          </a:bodyPr>
          <a:lstStyle xmlns:a="http://schemas.openxmlformats.org/drawingml/2006/main"/>
          <a:p xmlns:a="http://schemas.openxmlformats.org/drawingml/2006/main">
            <a:pPr algn="l">
              <a:defRPr sz="3300" b="0" spc="0">
                <a:solidFill>
                  <a:srgbClr val="071B3D"/>
                </a:solidFill>
                <a:latin typeface="DejaVu Serif"/>
                <a:ea typeface="DejaVu Serif"/>
                <a:cs typeface="DejaVu Serif"/>
              </a:defRPr>
            </a:pPr>
            <a:r>
              <a:rPr sz="3300" b="0" spc="0">
                <a:solidFill>
                  <a:srgbClr val="071B3D"/>
                </a:solidFill>
                <a:latin typeface="DejaVu Serif"/>
                <a:ea typeface="DejaVu Serif"/>
                <a:cs typeface="DejaVu Serif"/>
              </a:rPr>
              <a:t>Before adoption, people are protecting something</a:t>
            </a:r>
          </a:p>
        </p:txBody>
      </p:sp>
      <p:sp>
        <p:nvSpPr>
          <p:cNvPr id="9" name="">
            <a:extLst xmlns:a="http://schemas.openxmlformats.org/drawingml/2006/main">
              <a:ext uri="{FF2B5EF4-FFF2-40B4-BE49-F238E27FC236}">
                <a16:creationId xmlns:a16="http://schemas.microsoft.com/office/drawing/2014/main" id="{C9D34B23-F6E4-4BAB-B3CC-71764FE9845A}"/>
              </a:ext>
            </a:extLst>
          </p:cNvPr>
          <p:cNvSpPr>
            <a:spLocks xmlns:a="http://schemas.openxmlformats.org/drawingml/2006/main" noGrp="1"/>
          </p:cNvSpPr>
          <p:nvPr/>
        </p:nvSpPr>
        <p:spPr>
          <a:xfrm xmlns:a="http://schemas.openxmlformats.org/drawingml/2006/main">
            <a:off x="590550" y="2571750"/>
            <a:ext cx="3143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7A1F3D"/>
                </a:solidFill>
                <a:latin typeface="Nimbus Sans"/>
                <a:ea typeface="Nimbus Sans"/>
                <a:cs typeface="Nimbus Sans"/>
              </a:defRPr>
            </a:pPr>
            <a:r>
              <a:rPr sz="1125" b="1" spc="0">
                <a:solidFill>
                  <a:srgbClr val="7A1F3D"/>
                </a:solidFill>
                <a:latin typeface="Nimbus Sans"/>
                <a:ea typeface="Nimbus Sans"/>
                <a:cs typeface="Nimbus Sans"/>
              </a:rPr>
              <a:t>IT WILL TAKE MY JOB</a:t>
            </a:r>
          </a:p>
        </p:txBody>
      </p:sp>
      <p:sp>
        <p:nvSpPr>
          <p:cNvPr id="10" name="">
            <a:extLst xmlns:a="http://schemas.openxmlformats.org/drawingml/2006/main">
              <a:ext uri="{FF2B5EF4-FFF2-40B4-BE49-F238E27FC236}">
                <a16:creationId xmlns:a16="http://schemas.microsoft.com/office/drawing/2014/main" id="{89AAFF3E-B6A1-4CEF-AC82-589A8FC9AE06}"/>
              </a:ext>
            </a:extLst>
          </p:cNvPr>
          <p:cNvSpPr>
            <a:spLocks xmlns:a="http://schemas.openxmlformats.org/drawingml/2006/main" noGrp="1"/>
          </p:cNvSpPr>
          <p:nvPr/>
        </p:nvSpPr>
        <p:spPr>
          <a:xfrm xmlns:a="http://schemas.openxmlformats.org/drawingml/2006/main">
            <a:off x="590550" y="2990850"/>
            <a:ext cx="2857500" cy="19050"/>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811A3CC6-A64E-48B9-99B5-B0D584B89AA5}"/>
              </a:ext>
            </a:extLst>
          </p:cNvPr>
          <p:cNvSpPr>
            <a:spLocks xmlns:a="http://schemas.openxmlformats.org/drawingml/2006/main" noGrp="1"/>
          </p:cNvSpPr>
          <p:nvPr/>
        </p:nvSpPr>
        <p:spPr>
          <a:xfrm xmlns:a="http://schemas.openxmlformats.org/drawingml/2006/main">
            <a:off x="4333875" y="2571750"/>
            <a:ext cx="3143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071B3D"/>
                </a:solidFill>
                <a:latin typeface="Nimbus Sans"/>
                <a:ea typeface="Nimbus Sans"/>
                <a:cs typeface="Nimbus Sans"/>
              </a:defRPr>
            </a:pPr>
            <a:r>
              <a:rPr sz="1125" b="1" spc="0">
                <a:solidFill>
                  <a:srgbClr val="071B3D"/>
                </a:solidFill>
                <a:latin typeface="Nimbus Sans"/>
                <a:ea typeface="Nimbus Sans"/>
                <a:cs typeface="Nimbus Sans"/>
              </a:rPr>
              <a:t>I DON’T TRUST IT</a:t>
            </a:r>
          </a:p>
        </p:txBody>
      </p:sp>
      <p:sp>
        <p:nvSpPr>
          <p:cNvPr id="12" name="">
            <a:extLst xmlns:a="http://schemas.openxmlformats.org/drawingml/2006/main">
              <a:ext uri="{FF2B5EF4-FFF2-40B4-BE49-F238E27FC236}">
                <a16:creationId xmlns:a16="http://schemas.microsoft.com/office/drawing/2014/main" id="{F90B287C-898E-48B3-B56F-1808363CE93D}"/>
              </a:ext>
            </a:extLst>
          </p:cNvPr>
          <p:cNvSpPr>
            <a:spLocks xmlns:a="http://schemas.openxmlformats.org/drawingml/2006/main" noGrp="1"/>
          </p:cNvSpPr>
          <p:nvPr/>
        </p:nvSpPr>
        <p:spPr>
          <a:xfrm xmlns:a="http://schemas.openxmlformats.org/drawingml/2006/main">
            <a:off x="4333875" y="2990850"/>
            <a:ext cx="2857500" cy="19050"/>
          </a:xfrm>
          <a:prstGeom xmlns:a="http://schemas.openxmlformats.org/drawingml/2006/main" prst="rect">
            <a:avLst/>
          </a:prstGeom>
          <a:solidFill xmlns:a="http://schemas.openxmlformats.org/drawingml/2006/main">
            <a:srgbClr val="071B3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56A448C-E6DB-4249-BD12-1E25FBBE1974}"/>
              </a:ext>
            </a:extLst>
          </p:cNvPr>
          <p:cNvSpPr>
            <a:spLocks xmlns:a="http://schemas.openxmlformats.org/drawingml/2006/main" noGrp="1"/>
          </p:cNvSpPr>
          <p:nvPr/>
        </p:nvSpPr>
        <p:spPr>
          <a:xfrm xmlns:a="http://schemas.openxmlformats.org/drawingml/2006/main">
            <a:off x="7829550" y="2571750"/>
            <a:ext cx="3143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C7A052"/>
                </a:solidFill>
                <a:latin typeface="Nimbus Sans"/>
                <a:ea typeface="Nimbus Sans"/>
                <a:cs typeface="Nimbus Sans"/>
              </a:defRPr>
            </a:pPr>
            <a:r>
              <a:rPr sz="1125" b="1" spc="0">
                <a:solidFill>
                  <a:srgbClr val="C7A052"/>
                </a:solidFill>
                <a:latin typeface="Nimbus Sans"/>
                <a:ea typeface="Nimbus Sans"/>
                <a:cs typeface="Nimbus Sans"/>
              </a:rPr>
              <a:t>IT CREATES ERRORS</a:t>
            </a:r>
          </a:p>
        </p:txBody>
      </p:sp>
      <p:sp>
        <p:nvSpPr>
          <p:cNvPr id="14" name="">
            <a:extLst xmlns:a="http://schemas.openxmlformats.org/drawingml/2006/main">
              <a:ext uri="{FF2B5EF4-FFF2-40B4-BE49-F238E27FC236}">
                <a16:creationId xmlns:a16="http://schemas.microsoft.com/office/drawing/2014/main" id="{8323AD38-7ACE-4107-BF3F-370936736A8E}"/>
              </a:ext>
            </a:extLst>
          </p:cNvPr>
          <p:cNvSpPr>
            <a:spLocks xmlns:a="http://schemas.openxmlformats.org/drawingml/2006/main" noGrp="1"/>
          </p:cNvSpPr>
          <p:nvPr/>
        </p:nvSpPr>
        <p:spPr>
          <a:xfrm xmlns:a="http://schemas.openxmlformats.org/drawingml/2006/main">
            <a:off x="7829550" y="2990850"/>
            <a:ext cx="2857500" cy="19050"/>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0C36918B-6353-432C-B2F8-70BDA04DD6CF}"/>
              </a:ext>
            </a:extLst>
          </p:cNvPr>
          <p:cNvSpPr>
            <a:spLocks xmlns:a="http://schemas.openxmlformats.org/drawingml/2006/main" noGrp="1"/>
          </p:cNvSpPr>
          <p:nvPr/>
        </p:nvSpPr>
        <p:spPr>
          <a:xfrm xmlns:a="http://schemas.openxmlformats.org/drawingml/2006/main">
            <a:off x="590550" y="3286125"/>
            <a:ext cx="3143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071B3D"/>
                </a:solidFill>
                <a:latin typeface="Nimbus Sans"/>
                <a:ea typeface="Nimbus Sans"/>
                <a:cs typeface="Nimbus Sans"/>
              </a:defRPr>
            </a:pPr>
            <a:r>
              <a:rPr sz="1125" b="1" spc="0">
                <a:solidFill>
                  <a:srgbClr val="071B3D"/>
                </a:solidFill>
                <a:latin typeface="Nimbus Sans"/>
                <a:ea typeface="Nimbus Sans"/>
                <a:cs typeface="Nimbus Sans"/>
              </a:rPr>
              <a:t>IT WILL MAKE ME STUPID</a:t>
            </a:r>
          </a:p>
        </p:txBody>
      </p:sp>
      <p:sp>
        <p:nvSpPr>
          <p:cNvPr id="16" name="">
            <a:extLst xmlns:a="http://schemas.openxmlformats.org/drawingml/2006/main">
              <a:ext uri="{FF2B5EF4-FFF2-40B4-BE49-F238E27FC236}">
                <a16:creationId xmlns:a16="http://schemas.microsoft.com/office/drawing/2014/main" id="{C144C33B-16B9-4D49-B78B-AD62E58DA887}"/>
              </a:ext>
            </a:extLst>
          </p:cNvPr>
          <p:cNvSpPr>
            <a:spLocks xmlns:a="http://schemas.openxmlformats.org/drawingml/2006/main" noGrp="1"/>
          </p:cNvSpPr>
          <p:nvPr/>
        </p:nvSpPr>
        <p:spPr>
          <a:xfrm xmlns:a="http://schemas.openxmlformats.org/drawingml/2006/main">
            <a:off x="590550" y="3705225"/>
            <a:ext cx="2857500" cy="19050"/>
          </a:xfrm>
          <a:prstGeom xmlns:a="http://schemas.openxmlformats.org/drawingml/2006/main" prst="rect">
            <a:avLst/>
          </a:prstGeom>
          <a:solidFill xmlns:a="http://schemas.openxmlformats.org/drawingml/2006/main">
            <a:srgbClr val="071B3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522154D9-8838-41A0-8755-57487282C1B9}"/>
              </a:ext>
            </a:extLst>
          </p:cNvPr>
          <p:cNvSpPr>
            <a:spLocks xmlns:a="http://schemas.openxmlformats.org/drawingml/2006/main" noGrp="1"/>
          </p:cNvSpPr>
          <p:nvPr/>
        </p:nvSpPr>
        <p:spPr>
          <a:xfrm xmlns:a="http://schemas.openxmlformats.org/drawingml/2006/main">
            <a:off x="4333875" y="3286125"/>
            <a:ext cx="3143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7A1F3D"/>
                </a:solidFill>
                <a:latin typeface="Nimbus Sans"/>
                <a:ea typeface="Nimbus Sans"/>
                <a:cs typeface="Nimbus Sans"/>
              </a:defRPr>
            </a:pPr>
            <a:r>
              <a:rPr sz="1125" b="1" spc="0">
                <a:solidFill>
                  <a:srgbClr val="7A1F3D"/>
                </a:solidFill>
                <a:latin typeface="Nimbus Sans"/>
                <a:ea typeface="Nimbus Sans"/>
                <a:cs typeface="Nimbus Sans"/>
              </a:rPr>
              <a:t>I WON’T TRAIN MY REPLACEMENT</a:t>
            </a:r>
          </a:p>
        </p:txBody>
      </p:sp>
      <p:sp>
        <p:nvSpPr>
          <p:cNvPr id="18" name="">
            <a:extLst xmlns:a="http://schemas.openxmlformats.org/drawingml/2006/main">
              <a:ext uri="{FF2B5EF4-FFF2-40B4-BE49-F238E27FC236}">
                <a16:creationId xmlns:a16="http://schemas.microsoft.com/office/drawing/2014/main" id="{29AC3C89-60FE-4295-A0EB-0315BEDF224D}"/>
              </a:ext>
            </a:extLst>
          </p:cNvPr>
          <p:cNvSpPr>
            <a:spLocks xmlns:a="http://schemas.openxmlformats.org/drawingml/2006/main" noGrp="1"/>
          </p:cNvSpPr>
          <p:nvPr/>
        </p:nvSpPr>
        <p:spPr>
          <a:xfrm xmlns:a="http://schemas.openxmlformats.org/drawingml/2006/main">
            <a:off x="4333875" y="3705225"/>
            <a:ext cx="2857500" cy="19050"/>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3140DC58-8FCB-4225-AA97-FA22386D90EC}"/>
              </a:ext>
            </a:extLst>
          </p:cNvPr>
          <p:cNvSpPr>
            <a:spLocks xmlns:a="http://schemas.openxmlformats.org/drawingml/2006/main" noGrp="1"/>
          </p:cNvSpPr>
          <p:nvPr/>
        </p:nvSpPr>
        <p:spPr>
          <a:xfrm xmlns:a="http://schemas.openxmlformats.org/drawingml/2006/main">
            <a:off x="7829550" y="3286125"/>
            <a:ext cx="3143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071B3D"/>
                </a:solidFill>
                <a:latin typeface="Nimbus Sans"/>
                <a:ea typeface="Nimbus Sans"/>
                <a:cs typeface="Nimbus Sans"/>
              </a:defRPr>
            </a:pPr>
            <a:r>
              <a:rPr sz="1125" b="1" spc="0">
                <a:solidFill>
                  <a:srgbClr val="071B3D"/>
                </a:solidFill>
                <a:latin typeface="Nimbus Sans"/>
                <a:ea typeface="Nimbus Sans"/>
                <a:cs typeface="Nimbus Sans"/>
              </a:rPr>
              <a:t>WHAT HAPPENS TO OUR DATA?</a:t>
            </a:r>
          </a:p>
        </p:txBody>
      </p:sp>
      <p:sp>
        <p:nvSpPr>
          <p:cNvPr id="20" name="">
            <a:extLst xmlns:a="http://schemas.openxmlformats.org/drawingml/2006/main">
              <a:ext uri="{FF2B5EF4-FFF2-40B4-BE49-F238E27FC236}">
                <a16:creationId xmlns:a16="http://schemas.microsoft.com/office/drawing/2014/main" id="{A34A32FC-F55E-47ED-97F3-A612BE74E82E}"/>
              </a:ext>
            </a:extLst>
          </p:cNvPr>
          <p:cNvSpPr>
            <a:spLocks xmlns:a="http://schemas.openxmlformats.org/drawingml/2006/main" noGrp="1"/>
          </p:cNvSpPr>
          <p:nvPr/>
        </p:nvSpPr>
        <p:spPr>
          <a:xfrm xmlns:a="http://schemas.openxmlformats.org/drawingml/2006/main">
            <a:off x="7829550" y="3705225"/>
            <a:ext cx="2857500" cy="19050"/>
          </a:xfrm>
          <a:prstGeom xmlns:a="http://schemas.openxmlformats.org/drawingml/2006/main" prst="rect">
            <a:avLst/>
          </a:prstGeom>
          <a:solidFill xmlns:a="http://schemas.openxmlformats.org/drawingml/2006/main">
            <a:srgbClr val="071B3D"/>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ED43E164-E163-406B-93A0-3783AAC6921A}"/>
              </a:ext>
            </a:extLst>
          </p:cNvPr>
          <p:cNvSpPr>
            <a:spLocks xmlns:a="http://schemas.openxmlformats.org/drawingml/2006/main" noGrp="1"/>
          </p:cNvSpPr>
          <p:nvPr/>
        </p:nvSpPr>
        <p:spPr>
          <a:xfrm xmlns:a="http://schemas.openxmlformats.org/drawingml/2006/main">
            <a:off x="590550" y="4000500"/>
            <a:ext cx="3143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C7A052"/>
                </a:solidFill>
                <a:latin typeface="Nimbus Sans"/>
                <a:ea typeface="Nimbus Sans"/>
                <a:cs typeface="Nimbus Sans"/>
              </a:defRPr>
            </a:pPr>
            <a:r>
              <a:rPr sz="1125" b="1" spc="0">
                <a:solidFill>
                  <a:srgbClr val="C7A052"/>
                </a:solidFill>
                <a:latin typeface="Nimbus Sans"/>
                <a:ea typeface="Nimbus Sans"/>
                <a:cs typeface="Nimbus Sans"/>
              </a:rPr>
              <a:t>WHO GETS BLAMED WHEN IT’S WRONG?</a:t>
            </a:r>
          </a:p>
        </p:txBody>
      </p:sp>
      <p:sp>
        <p:nvSpPr>
          <p:cNvPr id="22" name="">
            <a:extLst xmlns:a="http://schemas.openxmlformats.org/drawingml/2006/main">
              <a:ext uri="{FF2B5EF4-FFF2-40B4-BE49-F238E27FC236}">
                <a16:creationId xmlns:a16="http://schemas.microsoft.com/office/drawing/2014/main" id="{C52AA2BB-E871-4372-9887-F37A27543B7B}"/>
              </a:ext>
            </a:extLst>
          </p:cNvPr>
          <p:cNvSpPr>
            <a:spLocks xmlns:a="http://schemas.openxmlformats.org/drawingml/2006/main" noGrp="1"/>
          </p:cNvSpPr>
          <p:nvPr/>
        </p:nvSpPr>
        <p:spPr>
          <a:xfrm xmlns:a="http://schemas.openxmlformats.org/drawingml/2006/main">
            <a:off x="590550" y="4419600"/>
            <a:ext cx="2857500" cy="19050"/>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BA5F1FE9-91A7-4BAB-A59E-C81CCF5A1AF9}"/>
              </a:ext>
            </a:extLst>
          </p:cNvPr>
          <p:cNvSpPr>
            <a:spLocks xmlns:a="http://schemas.openxmlformats.org/drawingml/2006/main" noGrp="1"/>
          </p:cNvSpPr>
          <p:nvPr/>
        </p:nvSpPr>
        <p:spPr>
          <a:xfrm xmlns:a="http://schemas.openxmlformats.org/drawingml/2006/main">
            <a:off x="4333875" y="4000500"/>
            <a:ext cx="3143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9997"/>
          </a:bodyPr>
          <a:lstStyle xmlns:a="http://schemas.openxmlformats.org/drawingml/2006/main"/>
          <a:p xmlns:a="http://schemas.openxmlformats.org/drawingml/2006/main">
            <a:pPr algn="l">
              <a:defRPr sz="1125" b="1" spc="0">
                <a:solidFill>
                  <a:srgbClr val="7A1F3D"/>
                </a:solidFill>
                <a:latin typeface="Nimbus Sans"/>
                <a:ea typeface="Nimbus Sans"/>
                <a:cs typeface="Nimbus Sans"/>
              </a:defRPr>
            </a:pPr>
            <a:r>
              <a:rPr sz="1125" b="1" spc="0">
                <a:solidFill>
                  <a:srgbClr val="7A1F3D"/>
                </a:solidFill>
                <a:latin typeface="Nimbus Sans"/>
                <a:ea typeface="Nimbus Sans"/>
                <a:cs typeface="Nimbus Sans"/>
              </a:rPr>
              <a:t>I DON’T HAVE TIME TO LEARN ANOTHER TOOL</a:t>
            </a:r>
          </a:p>
        </p:txBody>
      </p:sp>
      <p:sp>
        <p:nvSpPr>
          <p:cNvPr id="24" name="">
            <a:extLst xmlns:a="http://schemas.openxmlformats.org/drawingml/2006/main">
              <a:ext uri="{FF2B5EF4-FFF2-40B4-BE49-F238E27FC236}">
                <a16:creationId xmlns:a16="http://schemas.microsoft.com/office/drawing/2014/main" id="{937E545F-2125-4790-A3F2-4585C00A5EC7}"/>
              </a:ext>
            </a:extLst>
          </p:cNvPr>
          <p:cNvSpPr>
            <a:spLocks xmlns:a="http://schemas.openxmlformats.org/drawingml/2006/main" noGrp="1"/>
          </p:cNvSpPr>
          <p:nvPr/>
        </p:nvSpPr>
        <p:spPr>
          <a:xfrm xmlns:a="http://schemas.openxmlformats.org/drawingml/2006/main">
            <a:off x="4333875" y="4419600"/>
            <a:ext cx="2857500" cy="19050"/>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D501C577-51C8-43C2-94BA-FBB114DC321C}"/>
              </a:ext>
            </a:extLst>
          </p:cNvPr>
          <p:cNvSpPr>
            <a:spLocks xmlns:a="http://schemas.openxmlformats.org/drawingml/2006/main" noGrp="1"/>
          </p:cNvSpPr>
          <p:nvPr/>
        </p:nvSpPr>
        <p:spPr>
          <a:xfrm xmlns:a="http://schemas.openxmlformats.org/drawingml/2006/main">
            <a:off x="7829550" y="4000500"/>
            <a:ext cx="3143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071B3D"/>
                </a:solidFill>
                <a:latin typeface="Nimbus Sans"/>
                <a:ea typeface="Nimbus Sans"/>
                <a:cs typeface="Nimbus Sans"/>
              </a:defRPr>
            </a:pPr>
            <a:r>
              <a:rPr sz="1125" b="1" spc="0">
                <a:solidFill>
                  <a:srgbClr val="071B3D"/>
                </a:solidFill>
                <a:latin typeface="Nimbus Sans"/>
                <a:ea typeface="Nimbus Sans"/>
                <a:cs typeface="Nimbus Sans"/>
              </a:rPr>
              <a:t>LEADERSHIP WILL USE IT TO WATCH US</a:t>
            </a:r>
          </a:p>
        </p:txBody>
      </p:sp>
      <p:sp>
        <p:nvSpPr>
          <p:cNvPr id="26" name="">
            <a:extLst xmlns:a="http://schemas.openxmlformats.org/drawingml/2006/main">
              <a:ext uri="{FF2B5EF4-FFF2-40B4-BE49-F238E27FC236}">
                <a16:creationId xmlns:a16="http://schemas.microsoft.com/office/drawing/2014/main" id="{702F2488-610A-4D82-98D5-7FE60A1B77F2}"/>
              </a:ext>
            </a:extLst>
          </p:cNvPr>
          <p:cNvSpPr>
            <a:spLocks xmlns:a="http://schemas.openxmlformats.org/drawingml/2006/main" noGrp="1"/>
          </p:cNvSpPr>
          <p:nvPr/>
        </p:nvSpPr>
        <p:spPr>
          <a:xfrm xmlns:a="http://schemas.openxmlformats.org/drawingml/2006/main">
            <a:off x="7829550" y="4419600"/>
            <a:ext cx="2857500" cy="19050"/>
          </a:xfrm>
          <a:prstGeom xmlns:a="http://schemas.openxmlformats.org/drawingml/2006/main" prst="rect">
            <a:avLst/>
          </a:prstGeom>
          <a:solidFill xmlns:a="http://schemas.openxmlformats.org/drawingml/2006/main">
            <a:srgbClr val="071B3D"/>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11C84E83-4E6E-42B6-8C0F-03E4DA213A1D}"/>
              </a:ext>
            </a:extLst>
          </p:cNvPr>
          <p:cNvSpPr>
            <a:spLocks xmlns:a="http://schemas.openxmlformats.org/drawingml/2006/main" noGrp="1"/>
          </p:cNvSpPr>
          <p:nvPr/>
        </p:nvSpPr>
        <p:spPr>
          <a:xfrm xmlns:a="http://schemas.openxmlformats.org/drawingml/2006/main">
            <a:off x="590550" y="5305425"/>
            <a:ext cx="1066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800" b="1" spc="0">
                <a:solidFill>
                  <a:srgbClr val="7A1F3D"/>
                </a:solidFill>
                <a:latin typeface="DejaVu Serif"/>
                <a:ea typeface="DejaVu Serif"/>
                <a:cs typeface="DejaVu Serif"/>
              </a:defRPr>
            </a:pPr>
            <a:r>
              <a:rPr sz="1800" b="1" spc="0">
                <a:solidFill>
                  <a:srgbClr val="7A1F3D"/>
                </a:solidFill>
                <a:latin typeface="DejaVu Serif"/>
                <a:ea typeface="DejaVu Serif"/>
                <a:cs typeface="DejaVu Serif"/>
              </a:rPr>
              <a:t>Resistance is often a clue about trust, identity, time or accountability.</a:t>
            </a:r>
          </a:p>
        </p:txBody>
      </p:sp>
    </p:spTree>
    <p:extLst>
      <p:ext uri="{BB962C8B-B14F-4D97-AF65-F5344CB8AC3E}">
        <p14:creationId xmlns:p14="http://schemas.microsoft.com/office/powerpoint/2010/main" val="1959839859"/>
      </p:ext>
    </p:extLst>
  </p:cSld>
</p:sld>
</file>

<file path=ppt/slides/slide6.xml><?xml version="1.0" encoding="utf-8"?>
<p:sld xmlns:p="http://schemas.openxmlformats.org/presentationml/2006/main">
  <p:cSld>
    <p:bg>
      <p:bgPr>
        <a:solidFill xmlns:a="http://schemas.openxmlformats.org/drawingml/2006/main">
          <a:srgbClr val="031126"/>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078F2346-67FC-4682-AD37-43AC706B8F45}"/>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FFFFFF"/>
                </a:solidFill>
                <a:latin typeface="Nimbus Sans"/>
                <a:ea typeface="Nimbus Sans"/>
                <a:cs typeface="Nimbus Sans"/>
              </a:defRPr>
            </a:pPr>
            <a:r>
              <a:rPr sz="975" b="1" spc="3">
                <a:solidFill>
                  <a:srgbClr val="FFFFFF"/>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584747A0-CFFB-4EF8-898C-BD44670040BD}"/>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5F350550-DB53-4790-ACC9-E4B1218BC606}"/>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BA526B3-8ACA-4A4A-A848-8D108C644DB6}"/>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EAD7A4"/>
                </a:solidFill>
                <a:latin typeface="Nimbus Sans"/>
                <a:ea typeface="Nimbus Sans"/>
                <a:cs typeface="Nimbus Sans"/>
              </a:defRPr>
            </a:pPr>
            <a:r>
              <a:rPr sz="900" b="1" spc="2">
                <a:solidFill>
                  <a:srgbClr val="EAD7A4"/>
                </a:solidFill>
                <a:latin typeface="Nimbus Sans"/>
                <a:ea typeface="Nimbus Sans"/>
                <a:cs typeface="Nimbus Sans"/>
              </a:rPr>
              <a:t>THE MENTORSHIP CALL</a:t>
            </a:r>
          </a:p>
        </p:txBody>
      </p:sp>
      <p:sp>
        <p:nvSpPr>
          <p:cNvPr id="5" name="">
            <a:extLst xmlns:a="http://schemas.openxmlformats.org/drawingml/2006/main">
              <a:ext uri="{FF2B5EF4-FFF2-40B4-BE49-F238E27FC236}">
                <a16:creationId xmlns:a16="http://schemas.microsoft.com/office/drawing/2014/main" id="{08F48FDF-0190-40FD-9A6C-CC070860FC8F}"/>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7B1726E-A8C9-44AE-A2D3-392C82FDE801}"/>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A06C9E6B-D8C9-4E4B-914D-4132E854A88D}"/>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06</a:t>
            </a:r>
          </a:p>
        </p:txBody>
      </p:sp>
      <p:sp>
        <p:nvSpPr>
          <p:cNvPr id="8" name="">
            <a:extLst xmlns:a="http://schemas.openxmlformats.org/drawingml/2006/main">
              <a:ext uri="{FF2B5EF4-FFF2-40B4-BE49-F238E27FC236}">
                <a16:creationId xmlns:a16="http://schemas.microsoft.com/office/drawing/2014/main" id="{F28858B4-9770-47C3-BDB3-9CFF9729E042}"/>
              </a:ext>
            </a:extLst>
          </p:cNvPr>
          <p:cNvSpPr>
            <a:spLocks xmlns:a="http://schemas.openxmlformats.org/drawingml/2006/main" noGrp="1"/>
          </p:cNvSpPr>
          <p:nvPr/>
        </p:nvSpPr>
        <p:spPr>
          <a:xfrm xmlns:a="http://schemas.openxmlformats.org/drawingml/2006/main">
            <a:off x="590550" y="1333500"/>
            <a:ext cx="68580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3900" b="0" spc="0">
                <a:solidFill>
                  <a:srgbClr val="FFFFFF"/>
                </a:solidFill>
                <a:latin typeface="DejaVu Serif"/>
                <a:ea typeface="DejaVu Serif"/>
                <a:cs typeface="DejaVu Serif"/>
              </a:defRPr>
            </a:pPr>
            <a:r>
              <a:rPr sz="3900" b="0" spc="0">
                <a:solidFill>
                  <a:srgbClr val="FFFFFF"/>
                </a:solidFill>
                <a:latin typeface="DejaVu Serif"/>
                <a:ea typeface="DejaVu Serif"/>
                <a:cs typeface="DejaVu Serif"/>
              </a:rPr>
              <a:t>“WE ARE SPENDING</a:t>
            </a:r>
          </a:p>
          <a:p xmlns:a="http://schemas.openxmlformats.org/drawingml/2006/main">
            <a:pPr algn="l">
              <a:defRPr sz="3900" b="0" spc="0">
                <a:solidFill>
                  <a:srgbClr val="FFFFFF"/>
                </a:solidFill>
                <a:latin typeface="DejaVu Serif"/>
                <a:ea typeface="DejaVu Serif"/>
                <a:cs typeface="DejaVu Serif"/>
              </a:defRPr>
            </a:pPr>
            <a:r>
              <a:rPr sz="3900" b="0" spc="0">
                <a:solidFill>
                  <a:srgbClr val="FFFFFF"/>
                </a:solidFill>
                <a:latin typeface="DejaVu Serif"/>
                <a:ea typeface="DejaVu Serif"/>
                <a:cs typeface="DejaVu Serif"/>
              </a:rPr>
              <a:t>MILLIONS ON AI.”</a:t>
            </a:r>
          </a:p>
        </p:txBody>
      </p:sp>
      <p:sp>
        <p:nvSpPr>
          <p:cNvPr id="9" name="">
            <a:extLst xmlns:a="http://schemas.openxmlformats.org/drawingml/2006/main">
              <a:ext uri="{FF2B5EF4-FFF2-40B4-BE49-F238E27FC236}">
                <a16:creationId xmlns:a16="http://schemas.microsoft.com/office/drawing/2014/main" id="{B40006C8-CE72-4401-8DE4-F94B6A8483CB}"/>
              </a:ext>
            </a:extLst>
          </p:cNvPr>
          <p:cNvSpPr>
            <a:spLocks xmlns:a="http://schemas.openxmlformats.org/drawingml/2006/main" noGrp="1"/>
          </p:cNvSpPr>
          <p:nvPr/>
        </p:nvSpPr>
        <p:spPr>
          <a:xfrm xmlns:a="http://schemas.openxmlformats.org/drawingml/2006/main">
            <a:off x="590550" y="3038475"/>
            <a:ext cx="3924300" cy="38100"/>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AD5712E-AB52-452F-BA85-3311E4BBF3EE}"/>
              </a:ext>
            </a:extLst>
          </p:cNvPr>
          <p:cNvSpPr>
            <a:spLocks xmlns:a="http://schemas.openxmlformats.org/drawingml/2006/main" noGrp="1"/>
          </p:cNvSpPr>
          <p:nvPr/>
        </p:nvSpPr>
        <p:spPr>
          <a:xfrm xmlns:a="http://schemas.openxmlformats.org/drawingml/2006/main">
            <a:off x="3676650" y="3429000"/>
            <a:ext cx="76200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3450" b="0" spc="0">
                <a:solidFill>
                  <a:srgbClr val="C7A052"/>
                </a:solidFill>
                <a:latin typeface="DejaVu Serif"/>
                <a:ea typeface="DejaVu Serif"/>
                <a:cs typeface="DejaVu Serif"/>
              </a:defRPr>
            </a:pPr>
            <a:r>
              <a:rPr sz="3450" b="0" spc="0">
                <a:solidFill>
                  <a:srgbClr val="C7A052"/>
                </a:solidFill>
                <a:latin typeface="DejaVu Serif"/>
                <a:ea typeface="DejaVu Serif"/>
                <a:cs typeface="DejaVu Serif"/>
              </a:rPr>
              <a:t>“WHY ARE SO MANY PEOPLE</a:t>
            </a:r>
          </a:p>
          <a:p xmlns:a="http://schemas.openxmlformats.org/drawingml/2006/main">
            <a:pPr algn="r">
              <a:defRPr sz="3450" b="0" spc="0">
                <a:solidFill>
                  <a:srgbClr val="C7A052"/>
                </a:solidFill>
                <a:latin typeface="DejaVu Serif"/>
                <a:ea typeface="DejaVu Serif"/>
                <a:cs typeface="DejaVu Serif"/>
              </a:defRPr>
            </a:pPr>
            <a:r>
              <a:rPr sz="3450" b="0" spc="0">
                <a:solidFill>
                  <a:srgbClr val="C7A052"/>
                </a:solidFill>
                <a:latin typeface="DejaVu Serif"/>
                <a:ea typeface="DejaVu Serif"/>
                <a:cs typeface="DejaVu Serif"/>
              </a:rPr>
              <a:t>STILL NOT USING IT?”</a:t>
            </a:r>
          </a:p>
        </p:txBody>
      </p:sp>
      <p:sp>
        <p:nvSpPr>
          <p:cNvPr id="11" name="">
            <a:extLst xmlns:a="http://schemas.openxmlformats.org/drawingml/2006/main">
              <a:ext uri="{FF2B5EF4-FFF2-40B4-BE49-F238E27FC236}">
                <a16:creationId xmlns:a16="http://schemas.microsoft.com/office/drawing/2014/main" id="{6F6C1065-2FC6-403D-9CD3-D6F5028383F6}"/>
              </a:ext>
            </a:extLst>
          </p:cNvPr>
          <p:cNvSpPr>
            <a:spLocks xmlns:a="http://schemas.openxmlformats.org/drawingml/2006/main" noGrp="1"/>
          </p:cNvSpPr>
          <p:nvPr/>
        </p:nvSpPr>
        <p:spPr>
          <a:xfrm xmlns:a="http://schemas.openxmlformats.org/drawingml/2006/main">
            <a:off x="590550" y="5362575"/>
            <a:ext cx="10001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650" b="1" spc="0">
                <a:solidFill>
                  <a:srgbClr val="EAD7A4"/>
                </a:solidFill>
                <a:latin typeface="Nimbus Sans"/>
                <a:ea typeface="Nimbus Sans"/>
                <a:cs typeface="Nimbus Sans"/>
              </a:defRPr>
            </a:pPr>
            <a:r>
              <a:rPr sz="1650" b="1" spc="0">
                <a:solidFill>
                  <a:srgbClr val="EAD7A4"/>
                </a:solidFill>
                <a:latin typeface="Nimbus Sans"/>
                <a:ea typeface="Nimbus Sans"/>
                <a:cs typeface="Nimbus Sans"/>
              </a:rPr>
              <a:t>My annual mentorship call had stopped being about technology.</a:t>
            </a:r>
          </a:p>
        </p:txBody>
      </p:sp>
    </p:spTree>
    <p:extLst>
      <p:ext uri="{BB962C8B-B14F-4D97-AF65-F5344CB8AC3E}">
        <p14:creationId xmlns:p14="http://schemas.microsoft.com/office/powerpoint/2010/main" val="395956198"/>
      </p:ext>
    </p:extLst>
  </p:cSld>
</p:sld>
</file>

<file path=ppt/slides/slide7.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CB0D52A2-0413-47ED-8088-0259C79A79F8}"/>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816EE9B9-D892-449F-B586-D04AB4617CB6}"/>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80445D82-8BA8-4679-B1FE-9B92277224AD}"/>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75F1D84-FE86-409E-980E-349EF07D7351}"/>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ON PAPER, THE ROLLOUT LOOKED COMPLETE</a:t>
            </a:r>
          </a:p>
        </p:txBody>
      </p:sp>
      <p:sp>
        <p:nvSpPr>
          <p:cNvPr id="5" name="">
            <a:extLst xmlns:a="http://schemas.openxmlformats.org/drawingml/2006/main">
              <a:ext uri="{FF2B5EF4-FFF2-40B4-BE49-F238E27FC236}">
                <a16:creationId xmlns:a16="http://schemas.microsoft.com/office/drawing/2014/main" id="{BCA06CDD-F386-4093-82C7-55CD03767D5C}"/>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CAE3DC5-6779-413E-9DFF-4B8FAF211803}"/>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FD979805-9D28-456C-A631-E78037BE3B33}"/>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07</a:t>
            </a:r>
          </a:p>
        </p:txBody>
      </p:sp>
      <p:sp>
        <p:nvSpPr>
          <p:cNvPr id="8" name="">
            <a:extLst xmlns:a="http://schemas.openxmlformats.org/drawingml/2006/main">
              <a:ext uri="{FF2B5EF4-FFF2-40B4-BE49-F238E27FC236}">
                <a16:creationId xmlns:a16="http://schemas.microsoft.com/office/drawing/2014/main" id="{64FE959E-5AB8-461D-87C9-FBC5DD95EB2D}"/>
              </a:ext>
            </a:extLst>
          </p:cNvPr>
          <p:cNvSpPr>
            <a:spLocks xmlns:a="http://schemas.openxmlformats.org/drawingml/2006/main" noGrp="1"/>
          </p:cNvSpPr>
          <p:nvPr/>
        </p:nvSpPr>
        <p:spPr>
          <a:xfrm xmlns:a="http://schemas.openxmlformats.org/drawingml/2006/main">
            <a:off x="590550" y="1123950"/>
            <a:ext cx="10668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4815"/>
          </a:bodyPr>
          <a:lstStyle xmlns:a="http://schemas.openxmlformats.org/drawingml/2006/main"/>
          <a:p xmlns:a="http://schemas.openxmlformats.org/drawingml/2006/main">
            <a:pPr algn="l">
              <a:defRPr sz="3375" b="0" spc="0">
                <a:solidFill>
                  <a:srgbClr val="071B3D"/>
                </a:solidFill>
                <a:latin typeface="DejaVu Serif"/>
                <a:ea typeface="DejaVu Serif"/>
                <a:cs typeface="DejaVu Serif"/>
              </a:defRPr>
            </a:pPr>
            <a:r>
              <a:rPr sz="3375" b="0" spc="0">
                <a:solidFill>
                  <a:srgbClr val="071B3D"/>
                </a:solidFill>
                <a:latin typeface="DejaVu Serif"/>
                <a:ea typeface="DejaVu Serif"/>
                <a:cs typeface="DejaVu Serif"/>
              </a:rPr>
              <a:t>Everything was available—except the conditions to use it</a:t>
            </a:r>
          </a:p>
        </p:txBody>
      </p:sp>
      <p:sp>
        <p:nvSpPr>
          <p:cNvPr id="9" name="">
            <a:extLst xmlns:a="http://schemas.openxmlformats.org/drawingml/2006/main">
              <a:ext uri="{FF2B5EF4-FFF2-40B4-BE49-F238E27FC236}">
                <a16:creationId xmlns:a16="http://schemas.microsoft.com/office/drawing/2014/main" id="{14C8E289-F9B2-4F43-9811-BDDCABB328C4}"/>
              </a:ext>
            </a:extLst>
          </p:cNvPr>
          <p:cNvSpPr>
            <a:spLocks xmlns:a="http://schemas.openxmlformats.org/drawingml/2006/main" noGrp="1"/>
          </p:cNvSpPr>
          <p:nvPr/>
        </p:nvSpPr>
        <p:spPr>
          <a:xfrm xmlns:a="http://schemas.openxmlformats.org/drawingml/2006/main">
            <a:off x="590550" y="2686050"/>
            <a:ext cx="10715625" cy="38100"/>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06B169B-668E-4F27-AEED-BBD2D52C2F96}"/>
              </a:ext>
            </a:extLst>
          </p:cNvPr>
          <p:cNvSpPr>
            <a:spLocks xmlns:a="http://schemas.openxmlformats.org/drawingml/2006/main" noGrp="1"/>
          </p:cNvSpPr>
          <p:nvPr/>
        </p:nvSpPr>
        <p:spPr>
          <a:xfrm xmlns:a="http://schemas.openxmlformats.org/drawingml/2006/main">
            <a:off x="800100" y="2857500"/>
            <a:ext cx="2762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275" b="1" spc="0">
                <a:solidFill>
                  <a:srgbClr val="7A1F3D"/>
                </a:solidFill>
                <a:latin typeface="Nimbus Sans"/>
                <a:ea typeface="Nimbus Sans"/>
                <a:cs typeface="Nimbus Sans"/>
              </a:defRPr>
            </a:pPr>
            <a:r>
              <a:rPr sz="1275" b="1" spc="0">
                <a:solidFill>
                  <a:srgbClr val="7A1F3D"/>
                </a:solidFill>
                <a:latin typeface="Nimbus Sans"/>
                <a:ea typeface="Nimbus Sans"/>
                <a:cs typeface="Nimbus Sans"/>
              </a:rPr>
              <a:t>OPTIONAL WORKSHOPS</a:t>
            </a:r>
          </a:p>
        </p:txBody>
      </p:sp>
      <p:sp>
        <p:nvSpPr>
          <p:cNvPr id="11" name="">
            <a:extLst xmlns:a="http://schemas.openxmlformats.org/drawingml/2006/main">
              <a:ext uri="{FF2B5EF4-FFF2-40B4-BE49-F238E27FC236}">
                <a16:creationId xmlns:a16="http://schemas.microsoft.com/office/drawing/2014/main" id="{57D3AE61-20AC-4BE7-84F7-7F18229BA8B6}"/>
              </a:ext>
            </a:extLst>
          </p:cNvPr>
          <p:cNvSpPr>
            <a:spLocks xmlns:a="http://schemas.openxmlformats.org/drawingml/2006/main" noGrp="1"/>
          </p:cNvSpPr>
          <p:nvPr/>
        </p:nvSpPr>
        <p:spPr>
          <a:xfrm xmlns:a="http://schemas.openxmlformats.org/drawingml/2006/main">
            <a:off x="3600450" y="2828925"/>
            <a:ext cx="7334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725" b="0" spc="0">
                <a:solidFill>
                  <a:srgbClr val="46556A"/>
                </a:solidFill>
                <a:latin typeface="Nimbus Sans"/>
                <a:ea typeface="Nimbus Sans"/>
                <a:cs typeface="Nimbus Sans"/>
              </a:defRPr>
            </a:pPr>
            <a:r>
              <a:rPr sz="1725" b="0" spc="0">
                <a:solidFill>
                  <a:srgbClr val="46556A"/>
                </a:solidFill>
                <a:latin typeface="Nimbus Sans"/>
                <a:ea typeface="Nimbus Sans"/>
                <a:cs typeface="Nimbus Sans"/>
              </a:rPr>
              <a:t>Employees could attend if their calendars allowed.</a:t>
            </a:r>
          </a:p>
        </p:txBody>
      </p:sp>
      <p:sp>
        <p:nvSpPr>
          <p:cNvPr id="12" name="">
            <a:extLst xmlns:a="http://schemas.openxmlformats.org/drawingml/2006/main">
              <a:ext uri="{FF2B5EF4-FFF2-40B4-BE49-F238E27FC236}">
                <a16:creationId xmlns:a16="http://schemas.microsoft.com/office/drawing/2014/main" id="{D1238C22-C5FE-44A0-B046-F0F52DCCF284}"/>
              </a:ext>
            </a:extLst>
          </p:cNvPr>
          <p:cNvSpPr>
            <a:spLocks xmlns:a="http://schemas.openxmlformats.org/drawingml/2006/main" noGrp="1"/>
          </p:cNvSpPr>
          <p:nvPr/>
        </p:nvSpPr>
        <p:spPr>
          <a:xfrm xmlns:a="http://schemas.openxmlformats.org/drawingml/2006/main">
            <a:off x="590550" y="3562350"/>
            <a:ext cx="10715625" cy="38100"/>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F135A24-5277-4563-A6B5-F5C7932949AB}"/>
              </a:ext>
            </a:extLst>
          </p:cNvPr>
          <p:cNvSpPr>
            <a:spLocks xmlns:a="http://schemas.openxmlformats.org/drawingml/2006/main" noGrp="1"/>
          </p:cNvSpPr>
          <p:nvPr/>
        </p:nvSpPr>
        <p:spPr>
          <a:xfrm xmlns:a="http://schemas.openxmlformats.org/drawingml/2006/main">
            <a:off x="800100" y="3733800"/>
            <a:ext cx="2762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275" b="1" spc="0">
                <a:solidFill>
                  <a:srgbClr val="C7A052"/>
                </a:solidFill>
                <a:latin typeface="Nimbus Sans"/>
                <a:ea typeface="Nimbus Sans"/>
                <a:cs typeface="Nimbus Sans"/>
              </a:defRPr>
            </a:pPr>
            <a:r>
              <a:rPr sz="1275" b="1" spc="0">
                <a:solidFill>
                  <a:srgbClr val="C7A052"/>
                </a:solidFill>
                <a:latin typeface="Nimbus Sans"/>
                <a:ea typeface="Nimbus Sans"/>
                <a:cs typeface="Nimbus Sans"/>
              </a:rPr>
              <a:t>KNOWLEDGE BASE</a:t>
            </a:r>
          </a:p>
        </p:txBody>
      </p:sp>
      <p:sp>
        <p:nvSpPr>
          <p:cNvPr id="14" name="">
            <a:extLst xmlns:a="http://schemas.openxmlformats.org/drawingml/2006/main">
              <a:ext uri="{FF2B5EF4-FFF2-40B4-BE49-F238E27FC236}">
                <a16:creationId xmlns:a16="http://schemas.microsoft.com/office/drawing/2014/main" id="{6CD3B546-5FC3-46F1-B10D-AEA95CD78D83}"/>
              </a:ext>
            </a:extLst>
          </p:cNvPr>
          <p:cNvSpPr>
            <a:spLocks xmlns:a="http://schemas.openxmlformats.org/drawingml/2006/main" noGrp="1"/>
          </p:cNvSpPr>
          <p:nvPr/>
        </p:nvSpPr>
        <p:spPr>
          <a:xfrm xmlns:a="http://schemas.openxmlformats.org/drawingml/2006/main">
            <a:off x="3600450" y="3705225"/>
            <a:ext cx="7334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725" b="0" spc="0">
                <a:solidFill>
                  <a:srgbClr val="46556A"/>
                </a:solidFill>
                <a:latin typeface="Nimbus Sans"/>
                <a:ea typeface="Nimbus Sans"/>
                <a:cs typeface="Nimbus Sans"/>
              </a:defRPr>
            </a:pPr>
            <a:r>
              <a:rPr sz="1725" b="0" spc="0">
                <a:solidFill>
                  <a:srgbClr val="46556A"/>
                </a:solidFill>
                <a:latin typeface="Nimbus Sans"/>
                <a:ea typeface="Nimbus Sans"/>
                <a:cs typeface="Nimbus Sans"/>
              </a:rPr>
              <a:t>The answers existed if people knew what to search for.</a:t>
            </a:r>
          </a:p>
        </p:txBody>
      </p:sp>
      <p:sp>
        <p:nvSpPr>
          <p:cNvPr id="15" name="">
            <a:extLst xmlns:a="http://schemas.openxmlformats.org/drawingml/2006/main">
              <a:ext uri="{FF2B5EF4-FFF2-40B4-BE49-F238E27FC236}">
                <a16:creationId xmlns:a16="http://schemas.microsoft.com/office/drawing/2014/main" id="{F1715A5A-82C6-4933-9C4E-DCCC6E3FFB17}"/>
              </a:ext>
            </a:extLst>
          </p:cNvPr>
          <p:cNvSpPr>
            <a:spLocks xmlns:a="http://schemas.openxmlformats.org/drawingml/2006/main" noGrp="1"/>
          </p:cNvSpPr>
          <p:nvPr/>
        </p:nvSpPr>
        <p:spPr>
          <a:xfrm xmlns:a="http://schemas.openxmlformats.org/drawingml/2006/main">
            <a:off x="590550" y="4438650"/>
            <a:ext cx="10715625" cy="38100"/>
          </a:xfrm>
          <a:prstGeom xmlns:a="http://schemas.openxmlformats.org/drawingml/2006/main" prst="rect">
            <a:avLst/>
          </a:prstGeom>
          <a:solidFill xmlns:a="http://schemas.openxmlformats.org/drawingml/2006/main">
            <a:srgbClr val="071B3D"/>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D6B8E303-6038-40F7-95C0-38F9BB8EE546}"/>
              </a:ext>
            </a:extLst>
          </p:cNvPr>
          <p:cNvSpPr>
            <a:spLocks xmlns:a="http://schemas.openxmlformats.org/drawingml/2006/main" noGrp="1"/>
          </p:cNvSpPr>
          <p:nvPr/>
        </p:nvSpPr>
        <p:spPr>
          <a:xfrm xmlns:a="http://schemas.openxmlformats.org/drawingml/2006/main">
            <a:off x="800100" y="4610100"/>
            <a:ext cx="2762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275" b="1" spc="0">
                <a:solidFill>
                  <a:srgbClr val="071B3D"/>
                </a:solidFill>
                <a:latin typeface="Nimbus Sans"/>
                <a:ea typeface="Nimbus Sans"/>
                <a:cs typeface="Nimbus Sans"/>
              </a:defRPr>
            </a:pPr>
            <a:r>
              <a:rPr sz="1275" b="1" spc="0">
                <a:solidFill>
                  <a:srgbClr val="071B3D"/>
                </a:solidFill>
                <a:latin typeface="Nimbus Sans"/>
                <a:ea typeface="Nimbus Sans"/>
                <a:cs typeface="Nimbus Sans"/>
              </a:rPr>
              <a:t>ONLINE COURSES</a:t>
            </a:r>
          </a:p>
        </p:txBody>
      </p:sp>
      <p:sp>
        <p:nvSpPr>
          <p:cNvPr id="17" name="">
            <a:extLst xmlns:a="http://schemas.openxmlformats.org/drawingml/2006/main">
              <a:ext uri="{FF2B5EF4-FFF2-40B4-BE49-F238E27FC236}">
                <a16:creationId xmlns:a16="http://schemas.microsoft.com/office/drawing/2014/main" id="{96EB1D73-040B-4982-9E14-CAE8E434ED30}"/>
              </a:ext>
            </a:extLst>
          </p:cNvPr>
          <p:cNvSpPr>
            <a:spLocks xmlns:a="http://schemas.openxmlformats.org/drawingml/2006/main" noGrp="1"/>
          </p:cNvSpPr>
          <p:nvPr/>
        </p:nvSpPr>
        <p:spPr>
          <a:xfrm xmlns:a="http://schemas.openxmlformats.org/drawingml/2006/main">
            <a:off x="3600450" y="4581525"/>
            <a:ext cx="7334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725" b="0" spc="0">
                <a:solidFill>
                  <a:srgbClr val="46556A"/>
                </a:solidFill>
                <a:latin typeface="Nimbus Sans"/>
                <a:ea typeface="Nimbus Sans"/>
                <a:cs typeface="Nimbus Sans"/>
              </a:defRPr>
            </a:pPr>
            <a:r>
              <a:rPr sz="1725" b="0" spc="0">
                <a:solidFill>
                  <a:srgbClr val="46556A"/>
                </a:solidFill>
                <a:latin typeface="Nimbus Sans"/>
                <a:ea typeface="Nimbus Sans"/>
                <a:cs typeface="Nimbus Sans"/>
              </a:rPr>
              <a:t>Learning lived beside the work that never stopped.</a:t>
            </a:r>
          </a:p>
        </p:txBody>
      </p:sp>
      <p:sp>
        <p:nvSpPr>
          <p:cNvPr id="18" name="">
            <a:extLst xmlns:a="http://schemas.openxmlformats.org/drawingml/2006/main">
              <a:ext uri="{FF2B5EF4-FFF2-40B4-BE49-F238E27FC236}">
                <a16:creationId xmlns:a16="http://schemas.microsoft.com/office/drawing/2014/main" id="{396E531E-6F2C-48B6-B8B4-4EBB87BF87E2}"/>
              </a:ext>
            </a:extLst>
          </p:cNvPr>
          <p:cNvSpPr>
            <a:spLocks xmlns:a="http://schemas.openxmlformats.org/drawingml/2006/main" noGrp="1"/>
          </p:cNvSpPr>
          <p:nvPr/>
        </p:nvSpPr>
        <p:spPr>
          <a:xfrm xmlns:a="http://schemas.openxmlformats.org/drawingml/2006/main">
            <a:off x="590550" y="5553075"/>
            <a:ext cx="1066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8406"/>
          </a:bodyPr>
          <a:lstStyle xmlns:a="http://schemas.openxmlformats.org/drawingml/2006/main"/>
          <a:p xmlns:a="http://schemas.openxmlformats.org/drawingml/2006/main">
            <a:pPr algn="ctr">
              <a:defRPr sz="1725" b="1" spc="0">
                <a:solidFill>
                  <a:srgbClr val="7A1F3D"/>
                </a:solidFill>
                <a:latin typeface="DejaVu Serif"/>
                <a:ea typeface="DejaVu Serif"/>
                <a:cs typeface="DejaVu Serif"/>
              </a:defRPr>
            </a:pPr>
            <a:r>
              <a:rPr sz="1725" b="1" spc="0">
                <a:solidFill>
                  <a:srgbClr val="7A1F3D"/>
                </a:solidFill>
                <a:latin typeface="DejaVu Serif"/>
                <a:ea typeface="DejaVu Serif"/>
                <a:cs typeface="DejaVu Serif"/>
              </a:rPr>
              <a:t>Information was supplied. Time and practice were not.</a:t>
            </a:r>
          </a:p>
        </p:txBody>
      </p:sp>
    </p:spTree>
    <p:extLst>
      <p:ext uri="{BB962C8B-B14F-4D97-AF65-F5344CB8AC3E}">
        <p14:creationId xmlns:p14="http://schemas.microsoft.com/office/powerpoint/2010/main" val="466259440"/>
      </p:ext>
    </p:extLst>
  </p:cSld>
</p:sld>
</file>

<file path=ppt/slides/slide8.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0E3C56DF-938D-4554-A632-BD81C5212573}"/>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A82F59B5-C1AA-4A8C-9D45-91A0C966D6D0}"/>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CBD8BD30-150A-4786-9E5D-09CD4FA94875}"/>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A86440B-0084-417F-AEE4-C285E949848C}"/>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AI ALREADY SITS INSIDE THE WORKFLOW</a:t>
            </a:r>
          </a:p>
        </p:txBody>
      </p:sp>
      <p:sp>
        <p:nvSpPr>
          <p:cNvPr id="5" name="">
            <a:extLst xmlns:a="http://schemas.openxmlformats.org/drawingml/2006/main">
              <a:ext uri="{FF2B5EF4-FFF2-40B4-BE49-F238E27FC236}">
                <a16:creationId xmlns:a16="http://schemas.microsoft.com/office/drawing/2014/main" id="{792E2715-5094-4CED-B56E-002FC5F67110}"/>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FAA3634-2215-464E-A19C-6C22CD879A6D}"/>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7A7A1B1F-DB9A-47B4-8D48-A41E8152EB97}"/>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08</a:t>
            </a:r>
          </a:p>
        </p:txBody>
      </p:sp>
      <p:sp>
        <p:nvSpPr>
          <p:cNvPr id="8" name="">
            <a:extLst xmlns:a="http://schemas.openxmlformats.org/drawingml/2006/main">
              <a:ext uri="{FF2B5EF4-FFF2-40B4-BE49-F238E27FC236}">
                <a16:creationId xmlns:a16="http://schemas.microsoft.com/office/drawing/2014/main" id="{D7F8A68D-1E34-48F4-BE02-23BB991247D1}"/>
              </a:ext>
            </a:extLst>
          </p:cNvPr>
          <p:cNvSpPr>
            <a:spLocks xmlns:a="http://schemas.openxmlformats.org/drawingml/2006/main" noGrp="1"/>
          </p:cNvSpPr>
          <p:nvPr/>
        </p:nvSpPr>
        <p:spPr>
          <a:xfrm xmlns:a="http://schemas.openxmlformats.org/drawingml/2006/main">
            <a:off x="590550" y="1123950"/>
            <a:ext cx="10668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9225"/>
          </a:bodyPr>
          <a:lstStyle xmlns:a="http://schemas.openxmlformats.org/drawingml/2006/main"/>
          <a:p xmlns:a="http://schemas.openxmlformats.org/drawingml/2006/main">
            <a:pPr algn="l">
              <a:defRPr sz="3225" b="0" spc="0">
                <a:solidFill>
                  <a:srgbClr val="071B3D"/>
                </a:solidFill>
                <a:latin typeface="DejaVu Serif"/>
                <a:ea typeface="DejaVu Serif"/>
                <a:cs typeface="DejaVu Serif"/>
              </a:defRPr>
            </a:pPr>
            <a:r>
              <a:rPr sz="3225" b="0" spc="0">
                <a:solidFill>
                  <a:srgbClr val="071B3D"/>
                </a:solidFill>
                <a:latin typeface="DejaVu Serif"/>
                <a:ea typeface="DejaVu Serif"/>
                <a:cs typeface="DejaVu Serif"/>
              </a:rPr>
              <a:t>Different industries. The same leadership question.</a:t>
            </a:r>
          </a:p>
        </p:txBody>
      </p:sp>
      <p:sp>
        <p:nvSpPr>
          <p:cNvPr id="9" name="">
            <a:extLst xmlns:a="http://schemas.openxmlformats.org/drawingml/2006/main">
              <a:ext uri="{FF2B5EF4-FFF2-40B4-BE49-F238E27FC236}">
                <a16:creationId xmlns:a16="http://schemas.microsoft.com/office/drawing/2014/main" id="{2209A153-A542-474D-A9F8-4FE1526EE3A3}"/>
              </a:ext>
            </a:extLst>
          </p:cNvPr>
          <p:cNvSpPr>
            <a:spLocks xmlns:a="http://schemas.openxmlformats.org/drawingml/2006/main" noGrp="1"/>
          </p:cNvSpPr>
          <p:nvPr/>
        </p:nvSpPr>
        <p:spPr>
          <a:xfrm xmlns:a="http://schemas.openxmlformats.org/drawingml/2006/main">
            <a:off x="590550" y="2381250"/>
            <a:ext cx="2447925" cy="38100"/>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3189257-8495-4271-A65D-CB1548C44BE2}"/>
              </a:ext>
            </a:extLst>
          </p:cNvPr>
          <p:cNvSpPr>
            <a:spLocks xmlns:a="http://schemas.openxmlformats.org/drawingml/2006/main" noGrp="1"/>
          </p:cNvSpPr>
          <p:nvPr/>
        </p:nvSpPr>
        <p:spPr>
          <a:xfrm xmlns:a="http://schemas.openxmlformats.org/drawingml/2006/main">
            <a:off x="762000" y="2667000"/>
            <a:ext cx="21050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1">
                <a:solidFill>
                  <a:srgbClr val="7A1F3D"/>
                </a:solidFill>
                <a:latin typeface="Nimbus Sans"/>
                <a:ea typeface="Nimbus Sans"/>
                <a:cs typeface="Nimbus Sans"/>
              </a:defRPr>
            </a:pPr>
            <a:r>
              <a:rPr sz="1125" b="1" spc="1">
                <a:solidFill>
                  <a:srgbClr val="7A1F3D"/>
                </a:solidFill>
                <a:latin typeface="Nimbus Sans"/>
                <a:ea typeface="Nimbus Sans"/>
                <a:cs typeface="Nimbus Sans"/>
              </a:rPr>
              <a:t>LEGAL</a:t>
            </a:r>
          </a:p>
        </p:txBody>
      </p:sp>
      <p:sp>
        <p:nvSpPr>
          <p:cNvPr id="11" name="">
            <a:extLst xmlns:a="http://schemas.openxmlformats.org/drawingml/2006/main">
              <a:ext uri="{FF2B5EF4-FFF2-40B4-BE49-F238E27FC236}">
                <a16:creationId xmlns:a16="http://schemas.microsoft.com/office/drawing/2014/main" id="{260BC262-961D-4AFB-991C-EC1E1ABF24C1}"/>
              </a:ext>
            </a:extLst>
          </p:cNvPr>
          <p:cNvSpPr>
            <a:spLocks xmlns:a="http://schemas.openxmlformats.org/drawingml/2006/main" noGrp="1"/>
          </p:cNvSpPr>
          <p:nvPr/>
        </p:nvSpPr>
        <p:spPr>
          <a:xfrm xmlns:a="http://schemas.openxmlformats.org/drawingml/2006/main">
            <a:off x="762000" y="3162300"/>
            <a:ext cx="21050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CoCounsel Legal</a:t>
            </a:r>
          </a:p>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Lexis+ AI</a:t>
            </a:r>
          </a:p>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Harvey</a:t>
            </a:r>
          </a:p>
        </p:txBody>
      </p:sp>
      <p:sp>
        <p:nvSpPr>
          <p:cNvPr id="12" name="">
            <a:extLst xmlns:a="http://schemas.openxmlformats.org/drawingml/2006/main">
              <a:ext uri="{FF2B5EF4-FFF2-40B4-BE49-F238E27FC236}">
                <a16:creationId xmlns:a16="http://schemas.microsoft.com/office/drawing/2014/main" id="{6661BDA5-A4FC-4A1E-AE4C-38D8AEE71707}"/>
              </a:ext>
            </a:extLst>
          </p:cNvPr>
          <p:cNvSpPr>
            <a:spLocks xmlns:a="http://schemas.openxmlformats.org/drawingml/2006/main" noGrp="1"/>
          </p:cNvSpPr>
          <p:nvPr/>
        </p:nvSpPr>
        <p:spPr>
          <a:xfrm xmlns:a="http://schemas.openxmlformats.org/drawingml/2006/main">
            <a:off x="3286125" y="2381250"/>
            <a:ext cx="2447925" cy="38100"/>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033ABA8B-75FF-4E83-BBF5-06AD3955E1C4}"/>
              </a:ext>
            </a:extLst>
          </p:cNvPr>
          <p:cNvSpPr>
            <a:spLocks xmlns:a="http://schemas.openxmlformats.org/drawingml/2006/main" noGrp="1"/>
          </p:cNvSpPr>
          <p:nvPr/>
        </p:nvSpPr>
        <p:spPr>
          <a:xfrm xmlns:a="http://schemas.openxmlformats.org/drawingml/2006/main">
            <a:off x="3457575" y="2667000"/>
            <a:ext cx="21050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1">
                <a:solidFill>
                  <a:srgbClr val="C7A052"/>
                </a:solidFill>
                <a:latin typeface="Nimbus Sans"/>
                <a:ea typeface="Nimbus Sans"/>
                <a:cs typeface="Nimbus Sans"/>
              </a:defRPr>
            </a:pPr>
            <a:r>
              <a:rPr sz="1125" b="1" spc="1">
                <a:solidFill>
                  <a:srgbClr val="C7A052"/>
                </a:solidFill>
                <a:latin typeface="Nimbus Sans"/>
                <a:ea typeface="Nimbus Sans"/>
                <a:cs typeface="Nimbus Sans"/>
              </a:rPr>
              <a:t>HEALTHCARE</a:t>
            </a:r>
          </a:p>
        </p:txBody>
      </p:sp>
      <p:sp>
        <p:nvSpPr>
          <p:cNvPr id="14" name="">
            <a:extLst xmlns:a="http://schemas.openxmlformats.org/drawingml/2006/main">
              <a:ext uri="{FF2B5EF4-FFF2-40B4-BE49-F238E27FC236}">
                <a16:creationId xmlns:a16="http://schemas.microsoft.com/office/drawing/2014/main" id="{E8D28AB5-D0D0-4DB9-AC21-335F91EEB288}"/>
              </a:ext>
            </a:extLst>
          </p:cNvPr>
          <p:cNvSpPr>
            <a:spLocks xmlns:a="http://schemas.openxmlformats.org/drawingml/2006/main" noGrp="1"/>
          </p:cNvSpPr>
          <p:nvPr/>
        </p:nvSpPr>
        <p:spPr>
          <a:xfrm xmlns:a="http://schemas.openxmlformats.org/drawingml/2006/main">
            <a:off x="3457575" y="3162300"/>
            <a:ext cx="21050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Dragon Copilot</a:t>
            </a:r>
          </a:p>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Abridge</a:t>
            </a:r>
          </a:p>
        </p:txBody>
      </p:sp>
      <p:sp>
        <p:nvSpPr>
          <p:cNvPr id="15" name="">
            <a:extLst xmlns:a="http://schemas.openxmlformats.org/drawingml/2006/main">
              <a:ext uri="{FF2B5EF4-FFF2-40B4-BE49-F238E27FC236}">
                <a16:creationId xmlns:a16="http://schemas.microsoft.com/office/drawing/2014/main" id="{2CD3F212-58A0-4055-9FB3-98572D5C7F06}"/>
              </a:ext>
            </a:extLst>
          </p:cNvPr>
          <p:cNvSpPr>
            <a:spLocks xmlns:a="http://schemas.openxmlformats.org/drawingml/2006/main" noGrp="1"/>
          </p:cNvSpPr>
          <p:nvPr/>
        </p:nvSpPr>
        <p:spPr>
          <a:xfrm xmlns:a="http://schemas.openxmlformats.org/drawingml/2006/main">
            <a:off x="5981700" y="2381250"/>
            <a:ext cx="2447925" cy="38100"/>
          </a:xfrm>
          <a:prstGeom xmlns:a="http://schemas.openxmlformats.org/drawingml/2006/main" prst="rect">
            <a:avLst/>
          </a:prstGeom>
          <a:solidFill xmlns:a="http://schemas.openxmlformats.org/drawingml/2006/main">
            <a:srgbClr val="071B3D"/>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C60E203B-C035-473B-86F5-8A9BC189D3A2}"/>
              </a:ext>
            </a:extLst>
          </p:cNvPr>
          <p:cNvSpPr>
            <a:spLocks xmlns:a="http://schemas.openxmlformats.org/drawingml/2006/main" noGrp="1"/>
          </p:cNvSpPr>
          <p:nvPr/>
        </p:nvSpPr>
        <p:spPr>
          <a:xfrm xmlns:a="http://schemas.openxmlformats.org/drawingml/2006/main">
            <a:off x="6153150" y="2667000"/>
            <a:ext cx="21050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1">
                <a:solidFill>
                  <a:srgbClr val="071B3D"/>
                </a:solidFill>
                <a:latin typeface="Nimbus Sans"/>
                <a:ea typeface="Nimbus Sans"/>
                <a:cs typeface="Nimbus Sans"/>
              </a:defRPr>
            </a:pPr>
            <a:r>
              <a:rPr sz="1125" b="1" spc="1">
                <a:solidFill>
                  <a:srgbClr val="071B3D"/>
                </a:solidFill>
                <a:latin typeface="Nimbus Sans"/>
                <a:ea typeface="Nimbus Sans"/>
                <a:cs typeface="Nimbus Sans"/>
              </a:rPr>
              <a:t>HR + LEARNING</a:t>
            </a:r>
          </a:p>
        </p:txBody>
      </p:sp>
      <p:sp>
        <p:nvSpPr>
          <p:cNvPr id="17" name="">
            <a:extLst xmlns:a="http://schemas.openxmlformats.org/drawingml/2006/main">
              <a:ext uri="{FF2B5EF4-FFF2-40B4-BE49-F238E27FC236}">
                <a16:creationId xmlns:a16="http://schemas.microsoft.com/office/drawing/2014/main" id="{0E5231B6-ED08-46D1-A536-86C4DA2F74AC}"/>
              </a:ext>
            </a:extLst>
          </p:cNvPr>
          <p:cNvSpPr>
            <a:spLocks xmlns:a="http://schemas.openxmlformats.org/drawingml/2006/main" noGrp="1"/>
          </p:cNvSpPr>
          <p:nvPr/>
        </p:nvSpPr>
        <p:spPr>
          <a:xfrm xmlns:a="http://schemas.openxmlformats.org/drawingml/2006/main">
            <a:off x="6153150" y="3162300"/>
            <a:ext cx="21050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Workday Illuminate</a:t>
            </a:r>
          </a:p>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LinkedIn Learning AI</a:t>
            </a:r>
          </a:p>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Cornerstone AI</a:t>
            </a:r>
          </a:p>
        </p:txBody>
      </p:sp>
      <p:sp>
        <p:nvSpPr>
          <p:cNvPr id="18" name="">
            <a:extLst xmlns:a="http://schemas.openxmlformats.org/drawingml/2006/main">
              <a:ext uri="{FF2B5EF4-FFF2-40B4-BE49-F238E27FC236}">
                <a16:creationId xmlns:a16="http://schemas.microsoft.com/office/drawing/2014/main" id="{D765E76D-E79B-4097-9B4A-B9AE3BD0D8CA}"/>
              </a:ext>
            </a:extLst>
          </p:cNvPr>
          <p:cNvSpPr>
            <a:spLocks xmlns:a="http://schemas.openxmlformats.org/drawingml/2006/main" noGrp="1"/>
          </p:cNvSpPr>
          <p:nvPr/>
        </p:nvSpPr>
        <p:spPr>
          <a:xfrm xmlns:a="http://schemas.openxmlformats.org/drawingml/2006/main">
            <a:off x="8677275" y="2381250"/>
            <a:ext cx="2447925" cy="38100"/>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BADE9B92-9B77-43FE-B526-E9C47C199F09}"/>
              </a:ext>
            </a:extLst>
          </p:cNvPr>
          <p:cNvSpPr>
            <a:spLocks xmlns:a="http://schemas.openxmlformats.org/drawingml/2006/main" noGrp="1"/>
          </p:cNvSpPr>
          <p:nvPr/>
        </p:nvSpPr>
        <p:spPr>
          <a:xfrm xmlns:a="http://schemas.openxmlformats.org/drawingml/2006/main">
            <a:off x="8848725" y="2667000"/>
            <a:ext cx="21050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1">
                <a:solidFill>
                  <a:srgbClr val="7A1F3D"/>
                </a:solidFill>
                <a:latin typeface="Nimbus Sans"/>
                <a:ea typeface="Nimbus Sans"/>
                <a:cs typeface="Nimbus Sans"/>
              </a:defRPr>
            </a:pPr>
            <a:r>
              <a:rPr sz="1125" b="1" spc="1">
                <a:solidFill>
                  <a:srgbClr val="7A1F3D"/>
                </a:solidFill>
                <a:latin typeface="Nimbus Sans"/>
                <a:ea typeface="Nimbus Sans"/>
                <a:cs typeface="Nimbus Sans"/>
              </a:rPr>
              <a:t>OPERATIONS + SERVICE</a:t>
            </a:r>
          </a:p>
        </p:txBody>
      </p:sp>
      <p:sp>
        <p:nvSpPr>
          <p:cNvPr id="20" name="">
            <a:extLst xmlns:a="http://schemas.openxmlformats.org/drawingml/2006/main">
              <a:ext uri="{FF2B5EF4-FFF2-40B4-BE49-F238E27FC236}">
                <a16:creationId xmlns:a16="http://schemas.microsoft.com/office/drawing/2014/main" id="{1716D53F-021E-4763-B00D-BB5057E10C79}"/>
              </a:ext>
            </a:extLst>
          </p:cNvPr>
          <p:cNvSpPr>
            <a:spLocks xmlns:a="http://schemas.openxmlformats.org/drawingml/2006/main" noGrp="1"/>
          </p:cNvSpPr>
          <p:nvPr/>
        </p:nvSpPr>
        <p:spPr>
          <a:xfrm xmlns:a="http://schemas.openxmlformats.org/drawingml/2006/main">
            <a:off x="8848725" y="3162300"/>
            <a:ext cx="21050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Power BI Copilot</a:t>
            </a:r>
          </a:p>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Salesforce Agentforce</a:t>
            </a:r>
          </a:p>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ServiceNow Now Assist</a:t>
            </a:r>
          </a:p>
        </p:txBody>
      </p:sp>
      <p:sp>
        <p:nvSpPr>
          <p:cNvPr id="21" name="">
            <a:extLst xmlns:a="http://schemas.openxmlformats.org/drawingml/2006/main">
              <a:ext uri="{FF2B5EF4-FFF2-40B4-BE49-F238E27FC236}">
                <a16:creationId xmlns:a16="http://schemas.microsoft.com/office/drawing/2014/main" id="{B34294DC-906A-480C-8B93-306623DC2874}"/>
              </a:ext>
            </a:extLst>
          </p:cNvPr>
          <p:cNvSpPr>
            <a:spLocks xmlns:a="http://schemas.openxmlformats.org/drawingml/2006/main" noGrp="1"/>
          </p:cNvSpPr>
          <p:nvPr/>
        </p:nvSpPr>
        <p:spPr>
          <a:xfrm xmlns:a="http://schemas.openxmlformats.org/drawingml/2006/main">
            <a:off x="590550" y="5391150"/>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500" b="1" spc="0">
                <a:solidFill>
                  <a:srgbClr val="7A1F3D"/>
                </a:solidFill>
                <a:latin typeface="Nimbus Sans"/>
                <a:ea typeface="Nimbus Sans"/>
                <a:cs typeface="Nimbus Sans"/>
              </a:defRPr>
            </a:pPr>
            <a:r>
              <a:rPr sz="1500" b="1" spc="0">
                <a:solidFill>
                  <a:srgbClr val="7A1F3D"/>
                </a:solidFill>
                <a:latin typeface="Nimbus Sans"/>
                <a:ea typeface="Nimbus Sans"/>
                <a:cs typeface="Nimbus Sans"/>
              </a:rPr>
              <a:t>SHOW OF HANDS: Which tool has your team tried? Keep your hand up if people still use it.</a:t>
            </a:r>
          </a:p>
        </p:txBody>
      </p:sp>
    </p:spTree>
    <p:extLst>
      <p:ext uri="{BB962C8B-B14F-4D97-AF65-F5344CB8AC3E}">
        <p14:creationId xmlns:p14="http://schemas.microsoft.com/office/powerpoint/2010/main" val="376011828"/>
      </p:ext>
    </p:extLst>
  </p:cSld>
</p:sld>
</file>

<file path=ppt/slides/slide9.xml><?xml version="1.0" encoding="utf-8"?>
<p:sld xmlns:p="http://schemas.openxmlformats.org/presentationml/2006/main">
  <p:cSld>
    <p:bg>
      <p:bgPr>
        <a:solidFill xmlns:a="http://schemas.openxmlformats.org/drawingml/2006/main">
          <a:srgbClr val="031126"/>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D66B166E-6E57-4F70-8210-8A8B07ABD3CC}"/>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FFFFFF"/>
                </a:solidFill>
                <a:latin typeface="Nimbus Sans"/>
                <a:ea typeface="Nimbus Sans"/>
                <a:cs typeface="Nimbus Sans"/>
              </a:defRPr>
            </a:pPr>
            <a:r>
              <a:rPr sz="975" b="1" spc="3">
                <a:solidFill>
                  <a:srgbClr val="FFFFFF"/>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ED949582-6178-4C26-9DB3-7B2C136D475E}"/>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8985F7DB-E5DF-4B58-9F73-728590E35777}"/>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63E7535-A830-423C-A5B3-3E32064C3E63}"/>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EAD7A4"/>
                </a:solidFill>
                <a:latin typeface="Nimbus Sans"/>
                <a:ea typeface="Nimbus Sans"/>
                <a:cs typeface="Nimbus Sans"/>
              </a:defRPr>
            </a:pPr>
            <a:r>
              <a:rPr sz="900" b="1" spc="2">
                <a:solidFill>
                  <a:srgbClr val="EAD7A4"/>
                </a:solidFill>
                <a:latin typeface="Nimbus Sans"/>
                <a:ea typeface="Nimbus Sans"/>
                <a:cs typeface="Nimbus Sans"/>
              </a:rPr>
              <a:t>LIVE POLL 02</a:t>
            </a:r>
          </a:p>
        </p:txBody>
      </p:sp>
      <p:sp>
        <p:nvSpPr>
          <p:cNvPr id="5" name="">
            <a:extLst xmlns:a="http://schemas.openxmlformats.org/drawingml/2006/main">
              <a:ext uri="{FF2B5EF4-FFF2-40B4-BE49-F238E27FC236}">
                <a16:creationId xmlns:a16="http://schemas.microsoft.com/office/drawing/2014/main" id="{CC2B29D8-BC54-4302-8072-753394E9812C}"/>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9A237AD-2E1F-43F7-A83B-83EC5F6C5142}"/>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LIVE COMPANION  ·  plotonitconsulting.com/atd2026</a:t>
            </a:r>
          </a:p>
        </p:txBody>
      </p:sp>
      <p:sp>
        <p:nvSpPr>
          <p:cNvPr id="7" name="">
            <a:extLst xmlns:a="http://schemas.openxmlformats.org/drawingml/2006/main">
              <a:ext uri="{FF2B5EF4-FFF2-40B4-BE49-F238E27FC236}">
                <a16:creationId xmlns:a16="http://schemas.microsoft.com/office/drawing/2014/main" id="{DE72A193-E670-4DFD-9D8C-DF41E40D77D0}"/>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09</a:t>
            </a:r>
          </a:p>
        </p:txBody>
      </p:sp>
      <p:sp>
        <p:nvSpPr>
          <p:cNvPr id="8" name="">
            <a:extLst xmlns:a="http://schemas.openxmlformats.org/drawingml/2006/main">
              <a:ext uri="{FF2B5EF4-FFF2-40B4-BE49-F238E27FC236}">
                <a16:creationId xmlns:a16="http://schemas.microsoft.com/office/drawing/2014/main" id="{3EEEFBFA-69A3-4B3F-8973-8FCBDA9A3AB4}"/>
              </a:ext>
            </a:extLst>
          </p:cNvPr>
          <p:cNvSpPr>
            <a:spLocks xmlns:a="http://schemas.openxmlformats.org/drawingml/2006/main" noGrp="1"/>
          </p:cNvSpPr>
          <p:nvPr/>
        </p:nvSpPr>
        <p:spPr>
          <a:xfrm xmlns:a="http://schemas.openxmlformats.org/drawingml/2006/main">
            <a:off x="590550" y="1190625"/>
            <a:ext cx="73342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3300" b="0" spc="0">
                <a:solidFill>
                  <a:srgbClr val="FFFFFF"/>
                </a:solidFill>
                <a:latin typeface="DejaVu Serif"/>
                <a:ea typeface="DejaVu Serif"/>
                <a:cs typeface="DejaVu Serif"/>
              </a:defRPr>
            </a:pPr>
            <a:r>
              <a:rPr sz="3300" b="0" spc="0">
                <a:solidFill>
                  <a:srgbClr val="FFFFFF"/>
                </a:solidFill>
                <a:latin typeface="DejaVu Serif"/>
                <a:ea typeface="DejaVu Serif"/>
                <a:cs typeface="DejaVu Serif"/>
              </a:rPr>
              <a:t>Where is your organization in its AI journey?</a:t>
            </a:r>
          </a:p>
        </p:txBody>
      </p:sp>
      <p:sp>
        <p:nvSpPr>
          <p:cNvPr id="9" name="">
            <a:extLst xmlns:a="http://schemas.openxmlformats.org/drawingml/2006/main">
              <a:ext uri="{FF2B5EF4-FFF2-40B4-BE49-F238E27FC236}">
                <a16:creationId xmlns:a16="http://schemas.microsoft.com/office/drawing/2014/main" id="{9AEDDAB2-E857-4A4D-B465-CF059729DC76}"/>
              </a:ext>
            </a:extLst>
          </p:cNvPr>
          <p:cNvSpPr>
            <a:spLocks xmlns:a="http://schemas.openxmlformats.org/drawingml/2006/main" noGrp="1"/>
          </p:cNvSpPr>
          <p:nvPr/>
        </p:nvSpPr>
        <p:spPr>
          <a:xfrm xmlns:a="http://schemas.openxmlformats.org/drawingml/2006/main">
            <a:off x="590550" y="2428875"/>
            <a:ext cx="6953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333"/>
          </a:bodyPr>
          <a:lstStyle xmlns:a="http://schemas.openxmlformats.org/drawingml/2006/main"/>
          <a:p xmlns:a="http://schemas.openxmlformats.org/drawingml/2006/main">
            <a:pPr algn="l">
              <a:defRPr sz="1500" b="1" spc="0">
                <a:solidFill>
                  <a:srgbClr val="EAD7A4"/>
                </a:solidFill>
                <a:latin typeface="Nimbus Sans"/>
                <a:ea typeface="Nimbus Sans"/>
                <a:cs typeface="Nimbus Sans"/>
              </a:defRPr>
            </a:pPr>
            <a:r>
              <a:rPr sz="1500" b="1" spc="0">
                <a:solidFill>
                  <a:srgbClr val="EAD7A4"/>
                </a:solidFill>
                <a:latin typeface="Nimbus Sans"/>
                <a:ea typeface="Nimbus Sans"/>
                <a:cs typeface="Nimbus Sans"/>
              </a:rPr>
              <a:t>Take out your phone. Scan the code. Tap Live Polls.</a:t>
            </a:r>
          </a:p>
        </p:txBody>
      </p:sp>
      <p:sp>
        <p:nvSpPr>
          <p:cNvPr id="10" name="">
            <a:extLst xmlns:a="http://schemas.openxmlformats.org/drawingml/2006/main">
              <a:ext uri="{FF2B5EF4-FFF2-40B4-BE49-F238E27FC236}">
                <a16:creationId xmlns:a16="http://schemas.microsoft.com/office/drawing/2014/main" id="{8CF0FF61-B956-48E1-AB91-088C50FD1A2E}"/>
              </a:ext>
            </a:extLst>
          </p:cNvPr>
          <p:cNvSpPr>
            <a:spLocks xmlns:a="http://schemas.openxmlformats.org/drawingml/2006/main" noGrp="1"/>
          </p:cNvSpPr>
          <p:nvPr/>
        </p:nvSpPr>
        <p:spPr>
          <a:xfrm xmlns:a="http://schemas.openxmlformats.org/drawingml/2006/main">
            <a:off x="590550" y="2771775"/>
            <a:ext cx="695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5185"/>
          </a:bodyPr>
          <a:lstStyle xmlns:a="http://schemas.openxmlformats.org/drawingml/2006/main"/>
          <a:p xmlns:a="http://schemas.openxmlformats.org/drawingml/2006/main">
            <a:pPr algn="l">
              <a:defRPr sz="1350" b="0" spc="0">
                <a:solidFill>
                  <a:srgbClr val="FFFFFF"/>
                </a:solidFill>
                <a:latin typeface="Nimbus Sans"/>
                <a:ea typeface="Nimbus Sans"/>
                <a:cs typeface="Nimbus Sans"/>
              </a:defRPr>
            </a:pPr>
            <a:r>
              <a:rPr sz="1350" b="0" spc="0">
                <a:solidFill>
                  <a:srgbClr val="FFFFFF"/>
                </a:solidFill>
                <a:latin typeface="Nimbus Sans"/>
                <a:ea typeface="Nimbus Sans"/>
                <a:cs typeface="Nimbus Sans"/>
              </a:rPr>
              <a:t>Choose one answer. You have 30 seconds.</a:t>
            </a:r>
          </a:p>
        </p:txBody>
      </p:sp>
      <p:sp>
        <p:nvSpPr>
          <p:cNvPr id="11" name="">
            <a:extLst xmlns:a="http://schemas.openxmlformats.org/drawingml/2006/main">
              <a:ext uri="{FF2B5EF4-FFF2-40B4-BE49-F238E27FC236}">
                <a16:creationId xmlns:a16="http://schemas.microsoft.com/office/drawing/2014/main" id="{6442BCB6-968D-4FBC-8D8A-13DD1A7FD092}"/>
              </a:ext>
            </a:extLst>
          </p:cNvPr>
          <p:cNvSpPr>
            <a:spLocks xmlns:a="http://schemas.openxmlformats.org/drawingml/2006/main" noGrp="1"/>
          </p:cNvSpPr>
          <p:nvPr/>
        </p:nvSpPr>
        <p:spPr>
          <a:xfrm xmlns:a="http://schemas.openxmlformats.org/drawingml/2006/main">
            <a:off x="590550" y="3276600"/>
            <a:ext cx="457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EAD7A4"/>
                </a:solidFill>
                <a:latin typeface="DejaVu Serif"/>
                <a:ea typeface="DejaVu Serif"/>
                <a:cs typeface="DejaVu Serif"/>
              </a:defRPr>
            </a:pPr>
            <a:r>
              <a:rPr sz="1125" b="1" spc="0">
                <a:solidFill>
                  <a:srgbClr val="EAD7A4"/>
                </a:solidFill>
                <a:latin typeface="DejaVu Serif"/>
                <a:ea typeface="DejaVu Serif"/>
                <a:cs typeface="DejaVu Serif"/>
              </a:rPr>
              <a:t>01</a:t>
            </a:r>
          </a:p>
        </p:txBody>
      </p:sp>
      <p:sp>
        <p:nvSpPr>
          <p:cNvPr id="12" name="">
            <a:extLst xmlns:a="http://schemas.openxmlformats.org/drawingml/2006/main">
              <a:ext uri="{FF2B5EF4-FFF2-40B4-BE49-F238E27FC236}">
                <a16:creationId xmlns:a16="http://schemas.microsoft.com/office/drawing/2014/main" id="{4D26966B-45EF-4392-B390-B900047028AC}"/>
              </a:ext>
            </a:extLst>
          </p:cNvPr>
          <p:cNvSpPr>
            <a:spLocks xmlns:a="http://schemas.openxmlformats.org/drawingml/2006/main" noGrp="1"/>
          </p:cNvSpPr>
          <p:nvPr/>
        </p:nvSpPr>
        <p:spPr>
          <a:xfrm xmlns:a="http://schemas.openxmlformats.org/drawingml/2006/main">
            <a:off x="1200150" y="3276600"/>
            <a:ext cx="5953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lgn="l">
              <a:defRPr sz="1425" b="0" spc="0">
                <a:solidFill>
                  <a:srgbClr val="FFFFFF"/>
                </a:solidFill>
                <a:latin typeface="Nimbus Sans"/>
                <a:ea typeface="Nimbus Sans"/>
                <a:cs typeface="Nimbus Sans"/>
              </a:defRPr>
            </a:pPr>
            <a:r>
              <a:rPr sz="1425" b="0" spc="0">
                <a:solidFill>
                  <a:srgbClr val="FFFFFF"/>
                </a:solidFill>
                <a:latin typeface="Nimbus Sans"/>
                <a:ea typeface="Nimbus Sans"/>
                <a:cs typeface="Nimbus Sans"/>
              </a:rPr>
              <a:t>Exploring</a:t>
            </a:r>
          </a:p>
        </p:txBody>
      </p:sp>
      <p:sp>
        <p:nvSpPr>
          <p:cNvPr id="13" name="">
            <a:extLst xmlns:a="http://schemas.openxmlformats.org/drawingml/2006/main">
              <a:ext uri="{FF2B5EF4-FFF2-40B4-BE49-F238E27FC236}">
                <a16:creationId xmlns:a16="http://schemas.microsoft.com/office/drawing/2014/main" id="{CC9FA90C-A6F7-44C8-98EC-B9A9939490C9}"/>
              </a:ext>
            </a:extLst>
          </p:cNvPr>
          <p:cNvSpPr>
            <a:spLocks xmlns:a="http://schemas.openxmlformats.org/drawingml/2006/main" noGrp="1"/>
          </p:cNvSpPr>
          <p:nvPr/>
        </p:nvSpPr>
        <p:spPr>
          <a:xfrm xmlns:a="http://schemas.openxmlformats.org/drawingml/2006/main">
            <a:off x="1200150" y="3638550"/>
            <a:ext cx="5953125"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D407D2E3-84C9-49C0-9974-A61257E575CE}"/>
              </a:ext>
            </a:extLst>
          </p:cNvPr>
          <p:cNvSpPr>
            <a:spLocks xmlns:a="http://schemas.openxmlformats.org/drawingml/2006/main" noGrp="1"/>
          </p:cNvSpPr>
          <p:nvPr/>
        </p:nvSpPr>
        <p:spPr>
          <a:xfrm xmlns:a="http://schemas.openxmlformats.org/drawingml/2006/main">
            <a:off x="590550" y="3819525"/>
            <a:ext cx="457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EAD7A4"/>
                </a:solidFill>
                <a:latin typeface="DejaVu Serif"/>
                <a:ea typeface="DejaVu Serif"/>
                <a:cs typeface="DejaVu Serif"/>
              </a:defRPr>
            </a:pPr>
            <a:r>
              <a:rPr sz="1125" b="1" spc="0">
                <a:solidFill>
                  <a:srgbClr val="EAD7A4"/>
                </a:solidFill>
                <a:latin typeface="DejaVu Serif"/>
                <a:ea typeface="DejaVu Serif"/>
                <a:cs typeface="DejaVu Serif"/>
              </a:rPr>
              <a:t>02</a:t>
            </a:r>
          </a:p>
        </p:txBody>
      </p:sp>
      <p:sp>
        <p:nvSpPr>
          <p:cNvPr id="15" name="">
            <a:extLst xmlns:a="http://schemas.openxmlformats.org/drawingml/2006/main">
              <a:ext uri="{FF2B5EF4-FFF2-40B4-BE49-F238E27FC236}">
                <a16:creationId xmlns:a16="http://schemas.microsoft.com/office/drawing/2014/main" id="{467023C6-156B-4D48-A3C9-FD5D35C29874}"/>
              </a:ext>
            </a:extLst>
          </p:cNvPr>
          <p:cNvSpPr>
            <a:spLocks xmlns:a="http://schemas.openxmlformats.org/drawingml/2006/main" noGrp="1"/>
          </p:cNvSpPr>
          <p:nvPr/>
        </p:nvSpPr>
        <p:spPr>
          <a:xfrm xmlns:a="http://schemas.openxmlformats.org/drawingml/2006/main">
            <a:off x="1200150" y="3819525"/>
            <a:ext cx="5953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lgn="l">
              <a:defRPr sz="1425" b="0" spc="0">
                <a:solidFill>
                  <a:srgbClr val="FFFFFF"/>
                </a:solidFill>
                <a:latin typeface="Nimbus Sans"/>
                <a:ea typeface="Nimbus Sans"/>
                <a:cs typeface="Nimbus Sans"/>
              </a:defRPr>
            </a:pPr>
            <a:r>
              <a:rPr sz="1425" b="0" spc="0">
                <a:solidFill>
                  <a:srgbClr val="FFFFFF"/>
                </a:solidFill>
                <a:latin typeface="Nimbus Sans"/>
                <a:ea typeface="Nimbus Sans"/>
                <a:cs typeface="Nimbus Sans"/>
              </a:rPr>
              <a:t>Piloting</a:t>
            </a:r>
          </a:p>
        </p:txBody>
      </p:sp>
      <p:sp>
        <p:nvSpPr>
          <p:cNvPr id="16" name="">
            <a:extLst xmlns:a="http://schemas.openxmlformats.org/drawingml/2006/main">
              <a:ext uri="{FF2B5EF4-FFF2-40B4-BE49-F238E27FC236}">
                <a16:creationId xmlns:a16="http://schemas.microsoft.com/office/drawing/2014/main" id="{D1B775B7-0707-4A80-B82A-508B7303E9B2}"/>
              </a:ext>
            </a:extLst>
          </p:cNvPr>
          <p:cNvSpPr>
            <a:spLocks xmlns:a="http://schemas.openxmlformats.org/drawingml/2006/main" noGrp="1"/>
          </p:cNvSpPr>
          <p:nvPr/>
        </p:nvSpPr>
        <p:spPr>
          <a:xfrm xmlns:a="http://schemas.openxmlformats.org/drawingml/2006/main">
            <a:off x="1200150" y="4181475"/>
            <a:ext cx="5953125"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A186B80A-410D-4366-B0D0-CA0365622F86}"/>
              </a:ext>
            </a:extLst>
          </p:cNvPr>
          <p:cNvSpPr>
            <a:spLocks xmlns:a="http://schemas.openxmlformats.org/drawingml/2006/main" noGrp="1"/>
          </p:cNvSpPr>
          <p:nvPr/>
        </p:nvSpPr>
        <p:spPr>
          <a:xfrm xmlns:a="http://schemas.openxmlformats.org/drawingml/2006/main">
            <a:off x="590550" y="4362450"/>
            <a:ext cx="457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EAD7A4"/>
                </a:solidFill>
                <a:latin typeface="DejaVu Serif"/>
                <a:ea typeface="DejaVu Serif"/>
                <a:cs typeface="DejaVu Serif"/>
              </a:defRPr>
            </a:pPr>
            <a:r>
              <a:rPr sz="1125" b="1" spc="0">
                <a:solidFill>
                  <a:srgbClr val="EAD7A4"/>
                </a:solidFill>
                <a:latin typeface="DejaVu Serif"/>
                <a:ea typeface="DejaVu Serif"/>
                <a:cs typeface="DejaVu Serif"/>
              </a:rPr>
              <a:t>03</a:t>
            </a:r>
          </a:p>
        </p:txBody>
      </p:sp>
      <p:sp>
        <p:nvSpPr>
          <p:cNvPr id="18" name="">
            <a:extLst xmlns:a="http://schemas.openxmlformats.org/drawingml/2006/main">
              <a:ext uri="{FF2B5EF4-FFF2-40B4-BE49-F238E27FC236}">
                <a16:creationId xmlns:a16="http://schemas.microsoft.com/office/drawing/2014/main" id="{2FD7458E-9392-4198-B879-843FE438E5F4}"/>
              </a:ext>
            </a:extLst>
          </p:cNvPr>
          <p:cNvSpPr>
            <a:spLocks xmlns:a="http://schemas.openxmlformats.org/drawingml/2006/main" noGrp="1"/>
          </p:cNvSpPr>
          <p:nvPr/>
        </p:nvSpPr>
        <p:spPr>
          <a:xfrm xmlns:a="http://schemas.openxmlformats.org/drawingml/2006/main">
            <a:off x="1200150" y="4362450"/>
            <a:ext cx="5953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lgn="l">
              <a:defRPr sz="1425" b="0" spc="0">
                <a:solidFill>
                  <a:srgbClr val="FFFFFF"/>
                </a:solidFill>
                <a:latin typeface="Nimbus Sans"/>
                <a:ea typeface="Nimbus Sans"/>
                <a:cs typeface="Nimbus Sans"/>
              </a:defRPr>
            </a:pPr>
            <a:r>
              <a:rPr sz="1425" b="0" spc="0">
                <a:solidFill>
                  <a:srgbClr val="FFFFFF"/>
                </a:solidFill>
                <a:latin typeface="Nimbus Sans"/>
                <a:ea typeface="Nimbus Sans"/>
                <a:cs typeface="Nimbus Sans"/>
              </a:rPr>
              <a:t>Scaling</a:t>
            </a:r>
          </a:p>
        </p:txBody>
      </p:sp>
      <p:sp>
        <p:nvSpPr>
          <p:cNvPr id="19" name="">
            <a:extLst xmlns:a="http://schemas.openxmlformats.org/drawingml/2006/main">
              <a:ext uri="{FF2B5EF4-FFF2-40B4-BE49-F238E27FC236}">
                <a16:creationId xmlns:a16="http://schemas.microsoft.com/office/drawing/2014/main" id="{234440FD-E768-4077-B702-B84E1451219E}"/>
              </a:ext>
            </a:extLst>
          </p:cNvPr>
          <p:cNvSpPr>
            <a:spLocks xmlns:a="http://schemas.openxmlformats.org/drawingml/2006/main" noGrp="1"/>
          </p:cNvSpPr>
          <p:nvPr/>
        </p:nvSpPr>
        <p:spPr>
          <a:xfrm xmlns:a="http://schemas.openxmlformats.org/drawingml/2006/main">
            <a:off x="1200150" y="4724400"/>
            <a:ext cx="5953125"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D877DC51-462B-4A40-AEAB-D584AEE1F1F9}"/>
              </a:ext>
            </a:extLst>
          </p:cNvPr>
          <p:cNvSpPr>
            <a:spLocks xmlns:a="http://schemas.openxmlformats.org/drawingml/2006/main" noGrp="1"/>
          </p:cNvSpPr>
          <p:nvPr/>
        </p:nvSpPr>
        <p:spPr>
          <a:xfrm xmlns:a="http://schemas.openxmlformats.org/drawingml/2006/main">
            <a:off x="590550" y="4905375"/>
            <a:ext cx="457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EAD7A4"/>
                </a:solidFill>
                <a:latin typeface="DejaVu Serif"/>
                <a:ea typeface="DejaVu Serif"/>
                <a:cs typeface="DejaVu Serif"/>
              </a:defRPr>
            </a:pPr>
            <a:r>
              <a:rPr sz="1125" b="1" spc="0">
                <a:solidFill>
                  <a:srgbClr val="EAD7A4"/>
                </a:solidFill>
                <a:latin typeface="DejaVu Serif"/>
                <a:ea typeface="DejaVu Serif"/>
                <a:cs typeface="DejaVu Serif"/>
              </a:rPr>
              <a:t>04</a:t>
            </a:r>
          </a:p>
        </p:txBody>
      </p:sp>
      <p:sp>
        <p:nvSpPr>
          <p:cNvPr id="21" name="">
            <a:extLst xmlns:a="http://schemas.openxmlformats.org/drawingml/2006/main">
              <a:ext uri="{FF2B5EF4-FFF2-40B4-BE49-F238E27FC236}">
                <a16:creationId xmlns:a16="http://schemas.microsoft.com/office/drawing/2014/main" id="{0B539D60-44B4-43DE-BBCC-4EEDC0A43FE6}"/>
              </a:ext>
            </a:extLst>
          </p:cNvPr>
          <p:cNvSpPr>
            <a:spLocks xmlns:a="http://schemas.openxmlformats.org/drawingml/2006/main" noGrp="1"/>
          </p:cNvSpPr>
          <p:nvPr/>
        </p:nvSpPr>
        <p:spPr>
          <a:xfrm xmlns:a="http://schemas.openxmlformats.org/drawingml/2006/main">
            <a:off x="1200150" y="4905375"/>
            <a:ext cx="5953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lgn="l">
              <a:defRPr sz="1425" b="0" spc="0">
                <a:solidFill>
                  <a:srgbClr val="FFFFFF"/>
                </a:solidFill>
                <a:latin typeface="Nimbus Sans"/>
                <a:ea typeface="Nimbus Sans"/>
                <a:cs typeface="Nimbus Sans"/>
              </a:defRPr>
            </a:pPr>
            <a:r>
              <a:rPr sz="1425" b="0" spc="0">
                <a:solidFill>
                  <a:srgbClr val="FFFFFF"/>
                </a:solidFill>
                <a:latin typeface="Nimbus Sans"/>
                <a:ea typeface="Nimbus Sans"/>
                <a:cs typeface="Nimbus Sans"/>
              </a:rPr>
              <a:t>Still deciding</a:t>
            </a:r>
          </a:p>
        </p:txBody>
      </p:sp>
      <p:sp>
        <p:nvSpPr>
          <p:cNvPr id="22" name="">
            <a:extLst xmlns:a="http://schemas.openxmlformats.org/drawingml/2006/main">
              <a:ext uri="{FF2B5EF4-FFF2-40B4-BE49-F238E27FC236}">
                <a16:creationId xmlns:a16="http://schemas.microsoft.com/office/drawing/2014/main" id="{D6BE9CA1-5F51-4417-997A-C6F14A5EFB5D}"/>
              </a:ext>
            </a:extLst>
          </p:cNvPr>
          <p:cNvSpPr>
            <a:spLocks xmlns:a="http://schemas.openxmlformats.org/drawingml/2006/main" noGrp="1"/>
          </p:cNvSpPr>
          <p:nvPr/>
        </p:nvSpPr>
        <p:spPr>
          <a:xfrm xmlns:a="http://schemas.openxmlformats.org/drawingml/2006/main">
            <a:off x="1200150" y="5267325"/>
            <a:ext cx="5953125"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12ABCB2E-9784-4DEA-9764-C3D360A64843}"/>
              </a:ext>
            </a:extLst>
          </p:cNvPr>
          <p:cNvSpPr>
            <a:spLocks xmlns:a="http://schemas.openxmlformats.org/drawingml/2006/main" noGrp="1"/>
          </p:cNvSpPr>
          <p:nvPr/>
        </p:nvSpPr>
        <p:spPr>
          <a:xfrm xmlns:a="http://schemas.openxmlformats.org/drawingml/2006/main">
            <a:off x="8839200" y="2276475"/>
            <a:ext cx="2000250" cy="2362200"/>
          </a:xfrm>
          <a:prstGeom xmlns:a="http://schemas.openxmlformats.org/drawingml/2006/main" prst="rect">
            <a:avLst/>
          </a:prstGeom>
          <a:solidFill xmlns:a="http://schemas.openxmlformats.org/drawingml/2006/main">
            <a:srgbClr val="FFFFFF"/>
          </a:solidFill>
          <a:ln xmlns:a="http://schemas.openxmlformats.org/drawingml/2006/main" w="9525">
            <a:solidFill>
              <a:srgbClr val="C7A052"/>
            </a:solidFill>
          </a:ln>
        </p:spPr>
      </p:sp>
      <p:pic>
        <p:nvPicPr>
          <p:cNvPr id="49" name=""/>
          <p:cNvPicPr>
            <a:picLocks xmlns:a="http://schemas.openxmlformats.org/drawingml/2006/main" noChangeAspect="1"/>
          </p:cNvPicPr>
          <p:nvPr/>
        </p:nvPicPr>
        <p:blipFill>
          <a:blip xmlns:r="http://schemas.openxmlformats.org/officeDocument/2006/relationships" xmlns:a="http://schemas.openxmlformats.org/drawingml/2006/main" r:embed="R85b1c519161d4563"/>
          <a:stretch xmlns:a="http://schemas.openxmlformats.org/drawingml/2006/main"/>
        </p:blipFill>
        <p:spPr>
          <a:xfrm xmlns:a="http://schemas.openxmlformats.org/drawingml/2006/main">
            <a:off x="8934450" y="2371725"/>
            <a:ext cx="1809750" cy="1809750"/>
          </a:xfrm>
          <a:prstGeom xmlns:a="http://schemas.openxmlformats.org/drawingml/2006/main" prst="rect">
            <a:avLst/>
          </a:prstGeom>
        </p:spPr>
      </p:pic>
      <p:sp>
        <p:nvSpPr>
          <p:cNvPr id="25" name="">
            <a:extLst xmlns:a="http://schemas.openxmlformats.org/drawingml/2006/main">
              <a:ext uri="{FF2B5EF4-FFF2-40B4-BE49-F238E27FC236}">
                <a16:creationId xmlns:a16="http://schemas.microsoft.com/office/drawing/2014/main" id="{FA6CD4B3-3FB4-41C0-B8E2-2B14A3E40EA6}"/>
              </a:ext>
            </a:extLst>
          </p:cNvPr>
          <p:cNvSpPr>
            <a:spLocks xmlns:a="http://schemas.openxmlformats.org/drawingml/2006/main" noGrp="1"/>
          </p:cNvSpPr>
          <p:nvPr/>
        </p:nvSpPr>
        <p:spPr>
          <a:xfrm xmlns:a="http://schemas.openxmlformats.org/drawingml/2006/main">
            <a:off x="8915400" y="4295775"/>
            <a:ext cx="1847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939"/>
          </a:bodyPr>
          <a:lstStyle xmlns:a="http://schemas.openxmlformats.org/drawingml/2006/main"/>
          <a:p xmlns:a="http://schemas.openxmlformats.org/drawingml/2006/main">
            <a:pPr algn="ctr">
              <a:defRPr sz="825" b="1" spc="1">
                <a:solidFill>
                  <a:srgbClr val="7A1F3D"/>
                </a:solidFill>
                <a:latin typeface="Nimbus Sans"/>
                <a:ea typeface="Nimbus Sans"/>
                <a:cs typeface="Nimbus Sans"/>
              </a:defRPr>
            </a:pPr>
            <a:r>
              <a:rPr sz="825" b="1" spc="1">
                <a:solidFill>
                  <a:srgbClr val="7A1F3D"/>
                </a:solidFill>
                <a:latin typeface="Nimbus Sans"/>
                <a:ea typeface="Nimbus Sans"/>
                <a:cs typeface="Nimbus Sans"/>
              </a:rPr>
              <a:t>SCAN TO VOTE</a:t>
            </a:r>
          </a:p>
        </p:txBody>
      </p:sp>
    </p:spTree>
    <p:extLst>
      <p:ext uri="{BB962C8B-B14F-4D97-AF65-F5344CB8AC3E}">
        <p14:creationId xmlns:p14="http://schemas.microsoft.com/office/powerpoint/2010/main" val="51543837"/>
      </p:ext>
    </p:extLst>
  </p:cSld>
</p:sld>
</file>

<file path=ppt/slides/slide10.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FBE275D9-7488-44DD-A1C7-CAEB3FF772F5}"/>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C18957C9-B627-4A64-811D-4698C2B9885E}"/>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BF4B236E-6924-47C3-85AB-7AE4409D33C7}"/>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4E72286-E50D-4CA0-9965-32AAEF463DEC}"/>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ACCESS DOES NOT EQUAL ADOPTION</a:t>
            </a:r>
          </a:p>
        </p:txBody>
      </p:sp>
      <p:sp>
        <p:nvSpPr>
          <p:cNvPr id="5" name="">
            <a:extLst xmlns:a="http://schemas.openxmlformats.org/drawingml/2006/main">
              <a:ext uri="{FF2B5EF4-FFF2-40B4-BE49-F238E27FC236}">
                <a16:creationId xmlns:a16="http://schemas.microsoft.com/office/drawing/2014/main" id="{A9219795-6E3E-49A3-8366-790E0DEE9530}"/>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BCBC942-8DAE-4A60-A467-9085EB0BDEA7}"/>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A2CB46C2-9D49-447D-B434-E93DEE0FBFD1}"/>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10</a:t>
            </a:r>
          </a:p>
        </p:txBody>
      </p:sp>
      <p:sp>
        <p:nvSpPr>
          <p:cNvPr id="8" name="">
            <a:extLst xmlns:a="http://schemas.openxmlformats.org/drawingml/2006/main">
              <a:ext uri="{FF2B5EF4-FFF2-40B4-BE49-F238E27FC236}">
                <a16:creationId xmlns:a16="http://schemas.microsoft.com/office/drawing/2014/main" id="{8F07B5DE-8273-4B33-A75B-117BDE577490}"/>
              </a:ext>
            </a:extLst>
          </p:cNvPr>
          <p:cNvSpPr>
            <a:spLocks xmlns:a="http://schemas.openxmlformats.org/drawingml/2006/main" noGrp="1"/>
          </p:cNvSpPr>
          <p:nvPr/>
        </p:nvSpPr>
        <p:spPr>
          <a:xfrm xmlns:a="http://schemas.openxmlformats.org/drawingml/2006/main">
            <a:off x="590550" y="1466850"/>
            <a:ext cx="37147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7050" b="1" spc="0">
                <a:solidFill>
                  <a:srgbClr val="7A1F3D"/>
                </a:solidFill>
                <a:latin typeface="DejaVu Serif"/>
                <a:ea typeface="DejaVu Serif"/>
                <a:cs typeface="DejaVu Serif"/>
              </a:defRPr>
            </a:pPr>
            <a:r>
              <a:rPr sz="7050" b="1" spc="0">
                <a:solidFill>
                  <a:srgbClr val="7A1F3D"/>
                </a:solidFill>
                <a:latin typeface="DejaVu Serif"/>
                <a:ea typeface="DejaVu Serif"/>
                <a:cs typeface="DejaVu Serif"/>
              </a:rPr>
              <a:t>49%</a:t>
            </a:r>
          </a:p>
        </p:txBody>
      </p:sp>
      <p:sp>
        <p:nvSpPr>
          <p:cNvPr id="9" name="">
            <a:extLst xmlns:a="http://schemas.openxmlformats.org/drawingml/2006/main">
              <a:ext uri="{FF2B5EF4-FFF2-40B4-BE49-F238E27FC236}">
                <a16:creationId xmlns:a16="http://schemas.microsoft.com/office/drawing/2014/main" id="{F74F0262-EE80-40F4-B794-3421F3EBD3B1}"/>
              </a:ext>
            </a:extLst>
          </p:cNvPr>
          <p:cNvSpPr>
            <a:spLocks xmlns:a="http://schemas.openxmlformats.org/drawingml/2006/main" noGrp="1"/>
          </p:cNvSpPr>
          <p:nvPr/>
        </p:nvSpPr>
        <p:spPr>
          <a:xfrm xmlns:a="http://schemas.openxmlformats.org/drawingml/2006/main">
            <a:off x="4286250" y="1476375"/>
            <a:ext cx="695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775" b="0" spc="0">
                <a:solidFill>
                  <a:srgbClr val="071B3D"/>
                </a:solidFill>
                <a:latin typeface="DejaVu Serif"/>
                <a:ea typeface="DejaVu Serif"/>
                <a:cs typeface="DejaVu Serif"/>
              </a:defRPr>
            </a:pPr>
            <a:r>
              <a:rPr sz="2775" b="0" spc="0">
                <a:solidFill>
                  <a:srgbClr val="071B3D"/>
                </a:solidFill>
                <a:latin typeface="DejaVu Serif"/>
                <a:ea typeface="DejaVu Serif"/>
                <a:cs typeface="DejaVu Serif"/>
              </a:rPr>
              <a:t>of U.S. employees said they never use AI in their role</a:t>
            </a:r>
          </a:p>
        </p:txBody>
      </p:sp>
      <p:sp>
        <p:nvSpPr>
          <p:cNvPr id="10" name="">
            <a:extLst xmlns:a="http://schemas.openxmlformats.org/drawingml/2006/main">
              <a:ext uri="{FF2B5EF4-FFF2-40B4-BE49-F238E27FC236}">
                <a16:creationId xmlns:a16="http://schemas.microsoft.com/office/drawing/2014/main" id="{855066B6-CD87-4947-8461-35B3DBCDA08D}"/>
              </a:ext>
            </a:extLst>
          </p:cNvPr>
          <p:cNvSpPr>
            <a:spLocks xmlns:a="http://schemas.openxmlformats.org/drawingml/2006/main" noGrp="1"/>
          </p:cNvSpPr>
          <p:nvPr/>
        </p:nvSpPr>
        <p:spPr>
          <a:xfrm xmlns:a="http://schemas.openxmlformats.org/drawingml/2006/main">
            <a:off x="590550" y="3000375"/>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C354F48-33E2-4559-ADA7-CA9FC3A815E5}"/>
              </a:ext>
            </a:extLst>
          </p:cNvPr>
          <p:cNvSpPr>
            <a:spLocks xmlns:a="http://schemas.openxmlformats.org/drawingml/2006/main" noGrp="1"/>
          </p:cNvSpPr>
          <p:nvPr/>
        </p:nvSpPr>
        <p:spPr>
          <a:xfrm xmlns:a="http://schemas.openxmlformats.org/drawingml/2006/main">
            <a:off x="590550" y="3390900"/>
            <a:ext cx="5000625" cy="38100"/>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D9F9F6DE-3768-4331-B849-C67977DEEE53}"/>
              </a:ext>
            </a:extLst>
          </p:cNvPr>
          <p:cNvSpPr>
            <a:spLocks xmlns:a="http://schemas.openxmlformats.org/drawingml/2006/main" noGrp="1"/>
          </p:cNvSpPr>
          <p:nvPr/>
        </p:nvSpPr>
        <p:spPr>
          <a:xfrm xmlns:a="http://schemas.openxmlformats.org/drawingml/2006/main">
            <a:off x="838200" y="3552825"/>
            <a:ext cx="1571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4969"/>
          </a:bodyPr>
          <a:lstStyle xmlns:a="http://schemas.openxmlformats.org/drawingml/2006/main"/>
          <a:p xmlns:a="http://schemas.openxmlformats.org/drawingml/2006/main">
            <a:pPr algn="l">
              <a:defRPr sz="3975" b="1" spc="0">
                <a:solidFill>
                  <a:srgbClr val="071B3D"/>
                </a:solidFill>
                <a:latin typeface="DejaVu Serif"/>
                <a:ea typeface="DejaVu Serif"/>
                <a:cs typeface="DejaVu Serif"/>
              </a:defRPr>
            </a:pPr>
            <a:r>
              <a:rPr sz="3975" b="1" spc="0">
                <a:solidFill>
                  <a:srgbClr val="071B3D"/>
                </a:solidFill>
                <a:latin typeface="DejaVu Serif"/>
                <a:ea typeface="DejaVu Serif"/>
                <a:cs typeface="DejaVu Serif"/>
              </a:rPr>
              <a:t>12%</a:t>
            </a:r>
          </a:p>
        </p:txBody>
      </p:sp>
      <p:sp>
        <p:nvSpPr>
          <p:cNvPr id="13" name="">
            <a:extLst xmlns:a="http://schemas.openxmlformats.org/drawingml/2006/main">
              <a:ext uri="{FF2B5EF4-FFF2-40B4-BE49-F238E27FC236}">
                <a16:creationId xmlns:a16="http://schemas.microsoft.com/office/drawing/2014/main" id="{0C7E2853-834D-438E-817C-10FCA1EC5D2F}"/>
              </a:ext>
            </a:extLst>
          </p:cNvPr>
          <p:cNvSpPr>
            <a:spLocks xmlns:a="http://schemas.openxmlformats.org/drawingml/2006/main" noGrp="1"/>
          </p:cNvSpPr>
          <p:nvPr/>
        </p:nvSpPr>
        <p:spPr>
          <a:xfrm xmlns:a="http://schemas.openxmlformats.org/drawingml/2006/main">
            <a:off x="2305050" y="3676650"/>
            <a:ext cx="2952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spc="0">
                <a:solidFill>
                  <a:srgbClr val="46556A"/>
                </a:solidFill>
                <a:latin typeface="Nimbus Sans"/>
                <a:ea typeface="Nimbus Sans"/>
                <a:cs typeface="Nimbus Sans"/>
              </a:defRPr>
            </a:pPr>
            <a:r>
              <a:rPr sz="1800" b="1" spc="0">
                <a:solidFill>
                  <a:srgbClr val="46556A"/>
                </a:solidFill>
                <a:latin typeface="Nimbus Sans"/>
                <a:ea typeface="Nimbus Sans"/>
                <a:cs typeface="Nimbus Sans"/>
              </a:rPr>
              <a:t>used AI daily</a:t>
            </a:r>
          </a:p>
        </p:txBody>
      </p:sp>
      <p:sp>
        <p:nvSpPr>
          <p:cNvPr id="14" name="">
            <a:extLst xmlns:a="http://schemas.openxmlformats.org/drawingml/2006/main">
              <a:ext uri="{FF2B5EF4-FFF2-40B4-BE49-F238E27FC236}">
                <a16:creationId xmlns:a16="http://schemas.microsoft.com/office/drawing/2014/main" id="{C84D7973-DB28-4966-9FFF-5A347A0B6F92}"/>
              </a:ext>
            </a:extLst>
          </p:cNvPr>
          <p:cNvSpPr>
            <a:spLocks xmlns:a="http://schemas.openxmlformats.org/drawingml/2006/main" noGrp="1"/>
          </p:cNvSpPr>
          <p:nvPr/>
        </p:nvSpPr>
        <p:spPr>
          <a:xfrm xmlns:a="http://schemas.openxmlformats.org/drawingml/2006/main">
            <a:off x="5800725" y="3390900"/>
            <a:ext cx="5505450" cy="38100"/>
          </a:xfrm>
          <a:prstGeom xmlns:a="http://schemas.openxmlformats.org/drawingml/2006/main" prst="rect">
            <a:avLst/>
          </a:prstGeom>
          <a:solidFill xmlns:a="http://schemas.openxmlformats.org/drawingml/2006/main">
            <a:srgbClr val="071B3D"/>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9863CCB5-EFE7-4A1B-8FF4-715214827A5B}"/>
              </a:ext>
            </a:extLst>
          </p:cNvPr>
          <p:cNvSpPr>
            <a:spLocks xmlns:a="http://schemas.openxmlformats.org/drawingml/2006/main" noGrp="1"/>
          </p:cNvSpPr>
          <p:nvPr/>
        </p:nvSpPr>
        <p:spPr>
          <a:xfrm xmlns:a="http://schemas.openxmlformats.org/drawingml/2006/main">
            <a:off x="6048375" y="3552825"/>
            <a:ext cx="1571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4969"/>
          </a:bodyPr>
          <a:lstStyle xmlns:a="http://schemas.openxmlformats.org/drawingml/2006/main"/>
          <a:p xmlns:a="http://schemas.openxmlformats.org/drawingml/2006/main">
            <a:pPr algn="l">
              <a:defRPr sz="3975" b="1" spc="0">
                <a:solidFill>
                  <a:srgbClr val="7A1F3D"/>
                </a:solidFill>
                <a:latin typeface="DejaVu Serif"/>
                <a:ea typeface="DejaVu Serif"/>
                <a:cs typeface="DejaVu Serif"/>
              </a:defRPr>
            </a:pPr>
            <a:r>
              <a:rPr sz="3975" b="1" spc="0">
                <a:solidFill>
                  <a:srgbClr val="7A1F3D"/>
                </a:solidFill>
                <a:latin typeface="DejaVu Serif"/>
                <a:ea typeface="DejaVu Serif"/>
                <a:cs typeface="DejaVu Serif"/>
              </a:rPr>
              <a:t>26%</a:t>
            </a:r>
          </a:p>
        </p:txBody>
      </p:sp>
      <p:sp>
        <p:nvSpPr>
          <p:cNvPr id="16" name="">
            <a:extLst xmlns:a="http://schemas.openxmlformats.org/drawingml/2006/main">
              <a:ext uri="{FF2B5EF4-FFF2-40B4-BE49-F238E27FC236}">
                <a16:creationId xmlns:a16="http://schemas.microsoft.com/office/drawing/2014/main" id="{2857613C-D46E-4A15-B98B-4D3AA1AB52A3}"/>
              </a:ext>
            </a:extLst>
          </p:cNvPr>
          <p:cNvSpPr>
            <a:spLocks xmlns:a="http://schemas.openxmlformats.org/drawingml/2006/main" noGrp="1"/>
          </p:cNvSpPr>
          <p:nvPr/>
        </p:nvSpPr>
        <p:spPr>
          <a:xfrm xmlns:a="http://schemas.openxmlformats.org/drawingml/2006/main">
            <a:off x="7515225" y="3600450"/>
            <a:ext cx="3429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1" spc="0">
                <a:solidFill>
                  <a:srgbClr val="46556A"/>
                </a:solidFill>
                <a:latin typeface="Nimbus Sans"/>
                <a:ea typeface="Nimbus Sans"/>
                <a:cs typeface="Nimbus Sans"/>
              </a:defRPr>
            </a:pPr>
            <a:r>
              <a:rPr sz="1575" b="1" spc="0">
                <a:solidFill>
                  <a:srgbClr val="46556A"/>
                </a:solidFill>
                <a:latin typeface="Nimbus Sans"/>
                <a:ea typeface="Nimbus Sans"/>
                <a:cs typeface="Nimbus Sans"/>
              </a:rPr>
              <a:t>used it at least a few times a week</a:t>
            </a:r>
          </a:p>
        </p:txBody>
      </p:sp>
      <p:sp>
        <p:nvSpPr>
          <p:cNvPr id="17" name="">
            <a:extLst xmlns:a="http://schemas.openxmlformats.org/drawingml/2006/main">
              <a:ext uri="{FF2B5EF4-FFF2-40B4-BE49-F238E27FC236}">
                <a16:creationId xmlns:a16="http://schemas.microsoft.com/office/drawing/2014/main" id="{2E3F3B29-9871-426C-8863-854B67572C67}"/>
              </a:ext>
            </a:extLst>
          </p:cNvPr>
          <p:cNvSpPr>
            <a:spLocks xmlns:a="http://schemas.openxmlformats.org/drawingml/2006/main" noGrp="1"/>
          </p:cNvSpPr>
          <p:nvPr/>
        </p:nvSpPr>
        <p:spPr>
          <a:xfrm xmlns:a="http://schemas.openxmlformats.org/drawingml/2006/main">
            <a:off x="590550" y="5257800"/>
            <a:ext cx="723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555"/>
          </a:bodyPr>
          <a:lstStyle xmlns:a="http://schemas.openxmlformats.org/drawingml/2006/main"/>
          <a:p xmlns:a="http://schemas.openxmlformats.org/drawingml/2006/main">
            <a:pPr algn="l">
              <a:defRPr sz="1350" b="0" spc="0">
                <a:solidFill>
                  <a:srgbClr val="46556A"/>
                </a:solidFill>
                <a:latin typeface="Nimbus Sans"/>
                <a:ea typeface="Nimbus Sans"/>
                <a:cs typeface="Nimbus Sans"/>
              </a:defRPr>
            </a:pPr>
            <a:r>
              <a:rPr sz="1350" b="0" spc="0">
                <a:solidFill>
                  <a:srgbClr val="46556A"/>
                </a:solidFill>
                <a:latin typeface="Nimbus Sans"/>
                <a:ea typeface="Nimbus Sans"/>
                <a:cs typeface="Nimbus Sans"/>
              </a:rPr>
              <a:t>Gallup surveyed U.S. employees in Q4 2025.</a:t>
            </a:r>
          </a:p>
        </p:txBody>
      </p:sp>
      <p:sp>
        <p:nvSpPr>
          <p:cNvPr id="18" name="">
            <a:extLst xmlns:a="http://schemas.openxmlformats.org/drawingml/2006/main">
              <a:ext uri="{FF2B5EF4-FFF2-40B4-BE49-F238E27FC236}">
                <a16:creationId xmlns:a16="http://schemas.microsoft.com/office/drawing/2014/main" id="{8E33A131-B58F-42AC-90C6-3751A6A8B187}"/>
              </a:ext>
            </a:extLst>
          </p:cNvPr>
          <p:cNvSpPr>
            <a:spLocks xmlns:a="http://schemas.openxmlformats.org/drawingml/2006/main" noGrp="1"/>
          </p:cNvSpPr>
          <p:nvPr/>
        </p:nvSpPr>
        <p:spPr>
          <a:xfrm xmlns:a="http://schemas.openxmlformats.org/drawingml/2006/main">
            <a:off x="590550" y="5857875"/>
            <a:ext cx="7810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8788"/>
          </a:bodyPr>
          <a:lstStyle xmlns:a="http://schemas.openxmlformats.org/drawingml/2006/main"/>
          <a:p xmlns:a="http://schemas.openxmlformats.org/drawingml/2006/main">
            <a:pPr algn="l">
              <a:defRPr sz="825" b="0" spc="0">
                <a:solidFill>
                  <a:srgbClr val="46556A"/>
                </a:solidFill>
                <a:latin typeface="Nimbus Sans"/>
                <a:ea typeface="Nimbus Sans"/>
                <a:cs typeface="Nimbus Sans"/>
              </a:defRPr>
            </a:pPr>
            <a:r>
              <a:rPr sz="825" b="0" spc="0">
                <a:solidFill>
                  <a:srgbClr val="46556A"/>
                </a:solidFill>
                <a:latin typeface="Nimbus Sans"/>
                <a:ea typeface="Nimbus Sans"/>
                <a:cs typeface="Nimbus Sans"/>
              </a:rPr>
              <a:t>Source: Gallup, January 25, 2026</a:t>
            </a:r>
          </a:p>
        </p:txBody>
      </p:sp>
    </p:spTree>
    <p:extLst>
      <p:ext uri="{BB962C8B-B14F-4D97-AF65-F5344CB8AC3E}">
        <p14:creationId xmlns:p14="http://schemas.microsoft.com/office/powerpoint/2010/main" val="604353378"/>
      </p:ext>
    </p:extLst>
  </p:cSld>
</p:sld>
</file>

<file path=ppt/slides/slide11.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9B83EFE-EB80-4D11-AB20-D68F256EBFAC}"/>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81064F0C-38B7-4E29-8C61-DFF7CD7930AF}"/>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281B2AF4-A4B5-4748-969A-6365A7EF94E3}"/>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A4E2DAB-0FE1-43D2-AAB3-DD792086668B}"/>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MANAGER BEHAVIOR CHANGES USAGE</a:t>
            </a:r>
          </a:p>
        </p:txBody>
      </p:sp>
      <p:sp>
        <p:nvSpPr>
          <p:cNvPr id="5" name="">
            <a:extLst xmlns:a="http://schemas.openxmlformats.org/drawingml/2006/main">
              <a:ext uri="{FF2B5EF4-FFF2-40B4-BE49-F238E27FC236}">
                <a16:creationId xmlns:a16="http://schemas.microsoft.com/office/drawing/2014/main" id="{DA94A455-CDD2-4E79-A587-E17DC15E6DDA}"/>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A4FCCA2-D1D9-4BAB-AC0A-37C63F1626CB}"/>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C423378A-D246-4793-97B7-C7BCA7F947FE}"/>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11</a:t>
            </a:r>
          </a:p>
        </p:txBody>
      </p:sp>
      <p:sp>
        <p:nvSpPr>
          <p:cNvPr id="8" name="">
            <a:extLst xmlns:a="http://schemas.openxmlformats.org/drawingml/2006/main">
              <a:ext uri="{FF2B5EF4-FFF2-40B4-BE49-F238E27FC236}">
                <a16:creationId xmlns:a16="http://schemas.microsoft.com/office/drawing/2014/main" id="{FB352084-FB05-4043-A354-60B8CBBF4F4A}"/>
              </a:ext>
            </a:extLst>
          </p:cNvPr>
          <p:cNvSpPr>
            <a:spLocks xmlns:a="http://schemas.openxmlformats.org/drawingml/2006/main" noGrp="1"/>
          </p:cNvSpPr>
          <p:nvPr/>
        </p:nvSpPr>
        <p:spPr>
          <a:xfrm xmlns:a="http://schemas.openxmlformats.org/drawingml/2006/main">
            <a:off x="590550" y="1123950"/>
            <a:ext cx="10668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3450" b="0" spc="0">
                <a:solidFill>
                  <a:srgbClr val="071B3D"/>
                </a:solidFill>
                <a:latin typeface="DejaVu Serif"/>
                <a:ea typeface="DejaVu Serif"/>
                <a:cs typeface="DejaVu Serif"/>
              </a:defRPr>
            </a:pPr>
            <a:r>
              <a:rPr sz="3450" b="0" spc="0">
                <a:solidFill>
                  <a:srgbClr val="071B3D"/>
                </a:solidFill>
                <a:latin typeface="DejaVu Serif"/>
                <a:ea typeface="DejaVu Serif"/>
                <a:cs typeface="DejaVu Serif"/>
              </a:rPr>
              <a:t>Support turns access into a work habit</a:t>
            </a:r>
          </a:p>
        </p:txBody>
      </p:sp>
      <p:sp>
        <p:nvSpPr>
          <p:cNvPr id="9" name="">
            <a:extLst xmlns:a="http://schemas.openxmlformats.org/drawingml/2006/main">
              <a:ext uri="{FF2B5EF4-FFF2-40B4-BE49-F238E27FC236}">
                <a16:creationId xmlns:a16="http://schemas.microsoft.com/office/drawing/2014/main" id="{723B2EDA-1F4B-4979-9F0A-424D77D9DC0E}"/>
              </a:ext>
            </a:extLst>
          </p:cNvPr>
          <p:cNvSpPr>
            <a:spLocks xmlns:a="http://schemas.openxmlformats.org/drawingml/2006/main" noGrp="1"/>
          </p:cNvSpPr>
          <p:nvPr/>
        </p:nvSpPr>
        <p:spPr>
          <a:xfrm xmlns:a="http://schemas.openxmlformats.org/drawingml/2006/main">
            <a:off x="590550" y="2571750"/>
            <a:ext cx="5000625" cy="38100"/>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80C1B97-B58E-4B75-A3BE-8B9843950375}"/>
              </a:ext>
            </a:extLst>
          </p:cNvPr>
          <p:cNvSpPr>
            <a:spLocks xmlns:a="http://schemas.openxmlformats.org/drawingml/2006/main" noGrp="1"/>
          </p:cNvSpPr>
          <p:nvPr/>
        </p:nvSpPr>
        <p:spPr>
          <a:xfrm xmlns:a="http://schemas.openxmlformats.org/drawingml/2006/main">
            <a:off x="876300" y="2819400"/>
            <a:ext cx="2095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7101"/>
          </a:bodyPr>
          <a:lstStyle xmlns:a="http://schemas.openxmlformats.org/drawingml/2006/main"/>
          <a:p xmlns:a="http://schemas.openxmlformats.org/drawingml/2006/main">
            <a:pPr algn="l">
              <a:defRPr sz="5175" b="1" spc="0">
                <a:solidFill>
                  <a:srgbClr val="7A1F3D"/>
                </a:solidFill>
                <a:latin typeface="DejaVu Serif"/>
                <a:ea typeface="DejaVu Serif"/>
                <a:cs typeface="DejaVu Serif"/>
              </a:defRPr>
            </a:pPr>
            <a:r>
              <a:rPr sz="5175" b="1" spc="0">
                <a:solidFill>
                  <a:srgbClr val="7A1F3D"/>
                </a:solidFill>
                <a:latin typeface="DejaVu Serif"/>
                <a:ea typeface="DejaVu Serif"/>
                <a:cs typeface="DejaVu Serif"/>
              </a:rPr>
              <a:t>80%</a:t>
            </a:r>
          </a:p>
        </p:txBody>
      </p:sp>
      <p:sp>
        <p:nvSpPr>
          <p:cNvPr id="11" name="">
            <a:extLst xmlns:a="http://schemas.openxmlformats.org/drawingml/2006/main">
              <a:ext uri="{FF2B5EF4-FFF2-40B4-BE49-F238E27FC236}">
                <a16:creationId xmlns:a16="http://schemas.microsoft.com/office/drawing/2014/main" id="{CDB6E27E-3C7D-42BA-B173-CFC28283A314}"/>
              </a:ext>
            </a:extLst>
          </p:cNvPr>
          <p:cNvSpPr>
            <a:spLocks xmlns:a="http://schemas.openxmlformats.org/drawingml/2006/main" noGrp="1"/>
          </p:cNvSpPr>
          <p:nvPr/>
        </p:nvSpPr>
        <p:spPr>
          <a:xfrm xmlns:a="http://schemas.openxmlformats.org/drawingml/2006/main">
            <a:off x="876300" y="3724275"/>
            <a:ext cx="4000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75" b="1" spc="0">
                <a:solidFill>
                  <a:srgbClr val="071B3D"/>
                </a:solidFill>
                <a:latin typeface="Nimbus Sans"/>
                <a:ea typeface="Nimbus Sans"/>
                <a:cs typeface="Nimbus Sans"/>
              </a:defRPr>
            </a:pPr>
            <a:r>
              <a:rPr sz="1875" b="1" spc="0">
                <a:solidFill>
                  <a:srgbClr val="071B3D"/>
                </a:solidFill>
                <a:latin typeface="Nimbus Sans"/>
                <a:ea typeface="Nimbus Sans"/>
                <a:cs typeface="Nimbus Sans"/>
              </a:rPr>
              <a:t>frequent use with</a:t>
            </a:r>
          </a:p>
          <a:p xmlns:a="http://schemas.openxmlformats.org/drawingml/2006/main">
            <a:pPr algn="l">
              <a:defRPr sz="1875" b="1" spc="0">
                <a:solidFill>
                  <a:srgbClr val="071B3D"/>
                </a:solidFill>
                <a:latin typeface="Nimbus Sans"/>
                <a:ea typeface="Nimbus Sans"/>
                <a:cs typeface="Nimbus Sans"/>
              </a:defRPr>
            </a:pPr>
            <a:r>
              <a:rPr sz="1875" b="1" spc="0">
                <a:solidFill>
                  <a:srgbClr val="071B3D"/>
                </a:solidFill>
                <a:latin typeface="Nimbus Sans"/>
                <a:ea typeface="Nimbus Sans"/>
                <a:cs typeface="Nimbus Sans"/>
              </a:rPr>
              <a:t>high manager support</a:t>
            </a:r>
          </a:p>
        </p:txBody>
      </p:sp>
      <p:sp>
        <p:nvSpPr>
          <p:cNvPr id="12" name="">
            <a:extLst xmlns:a="http://schemas.openxmlformats.org/drawingml/2006/main">
              <a:ext uri="{FF2B5EF4-FFF2-40B4-BE49-F238E27FC236}">
                <a16:creationId xmlns:a16="http://schemas.microsoft.com/office/drawing/2014/main" id="{DE32354A-4F52-4356-93EF-E7CE63EFBE33}"/>
              </a:ext>
            </a:extLst>
          </p:cNvPr>
          <p:cNvSpPr>
            <a:spLocks xmlns:a="http://schemas.openxmlformats.org/drawingml/2006/main" noGrp="1"/>
          </p:cNvSpPr>
          <p:nvPr/>
        </p:nvSpPr>
        <p:spPr>
          <a:xfrm xmlns:a="http://schemas.openxmlformats.org/drawingml/2006/main">
            <a:off x="5800725" y="2571750"/>
            <a:ext cx="5505450" cy="38100"/>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8EC213C-F39E-413C-B6FF-C18DD777721E}"/>
              </a:ext>
            </a:extLst>
          </p:cNvPr>
          <p:cNvSpPr>
            <a:spLocks xmlns:a="http://schemas.openxmlformats.org/drawingml/2006/main" noGrp="1"/>
          </p:cNvSpPr>
          <p:nvPr/>
        </p:nvSpPr>
        <p:spPr>
          <a:xfrm xmlns:a="http://schemas.openxmlformats.org/drawingml/2006/main">
            <a:off x="6086475" y="2819400"/>
            <a:ext cx="2095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7101"/>
          </a:bodyPr>
          <a:lstStyle xmlns:a="http://schemas.openxmlformats.org/drawingml/2006/main"/>
          <a:p xmlns:a="http://schemas.openxmlformats.org/drawingml/2006/main">
            <a:pPr algn="l">
              <a:defRPr sz="5175" b="1" spc="0">
                <a:solidFill>
                  <a:srgbClr val="071B3D"/>
                </a:solidFill>
                <a:latin typeface="DejaVu Serif"/>
                <a:ea typeface="DejaVu Serif"/>
                <a:cs typeface="DejaVu Serif"/>
              </a:defRPr>
            </a:pPr>
            <a:r>
              <a:rPr sz="5175" b="1" spc="0">
                <a:solidFill>
                  <a:srgbClr val="071B3D"/>
                </a:solidFill>
                <a:latin typeface="DejaVu Serif"/>
                <a:ea typeface="DejaVu Serif"/>
                <a:cs typeface="DejaVu Serif"/>
              </a:rPr>
              <a:t>44%</a:t>
            </a:r>
          </a:p>
        </p:txBody>
      </p:sp>
      <p:sp>
        <p:nvSpPr>
          <p:cNvPr id="14" name="">
            <a:extLst xmlns:a="http://schemas.openxmlformats.org/drawingml/2006/main">
              <a:ext uri="{FF2B5EF4-FFF2-40B4-BE49-F238E27FC236}">
                <a16:creationId xmlns:a16="http://schemas.microsoft.com/office/drawing/2014/main" id="{250BE559-6444-47D4-A88F-B43D5AAB2707}"/>
              </a:ext>
            </a:extLst>
          </p:cNvPr>
          <p:cNvSpPr>
            <a:spLocks xmlns:a="http://schemas.openxmlformats.org/drawingml/2006/main" noGrp="1"/>
          </p:cNvSpPr>
          <p:nvPr/>
        </p:nvSpPr>
        <p:spPr>
          <a:xfrm xmlns:a="http://schemas.openxmlformats.org/drawingml/2006/main">
            <a:off x="6086475" y="3724275"/>
            <a:ext cx="4000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75" b="1" spc="0">
                <a:solidFill>
                  <a:srgbClr val="071B3D"/>
                </a:solidFill>
                <a:latin typeface="Nimbus Sans"/>
                <a:ea typeface="Nimbus Sans"/>
                <a:cs typeface="Nimbus Sans"/>
              </a:defRPr>
            </a:pPr>
            <a:r>
              <a:rPr sz="1875" b="1" spc="0">
                <a:solidFill>
                  <a:srgbClr val="071B3D"/>
                </a:solidFill>
                <a:latin typeface="Nimbus Sans"/>
                <a:ea typeface="Nimbus Sans"/>
                <a:cs typeface="Nimbus Sans"/>
              </a:rPr>
              <a:t>frequent use with</a:t>
            </a:r>
          </a:p>
          <a:p xmlns:a="http://schemas.openxmlformats.org/drawingml/2006/main">
            <a:pPr algn="l">
              <a:defRPr sz="1875" b="1" spc="0">
                <a:solidFill>
                  <a:srgbClr val="071B3D"/>
                </a:solidFill>
                <a:latin typeface="Nimbus Sans"/>
                <a:ea typeface="Nimbus Sans"/>
                <a:cs typeface="Nimbus Sans"/>
              </a:defRPr>
            </a:pPr>
            <a:r>
              <a:rPr sz="1875" b="1" spc="0">
                <a:solidFill>
                  <a:srgbClr val="071B3D"/>
                </a:solidFill>
                <a:latin typeface="Nimbus Sans"/>
                <a:ea typeface="Nimbus Sans"/>
                <a:cs typeface="Nimbus Sans"/>
              </a:rPr>
              <a:t>low manager support</a:t>
            </a:r>
          </a:p>
        </p:txBody>
      </p:sp>
      <p:sp>
        <p:nvSpPr>
          <p:cNvPr id="15" name="">
            <a:extLst xmlns:a="http://schemas.openxmlformats.org/drawingml/2006/main">
              <a:ext uri="{FF2B5EF4-FFF2-40B4-BE49-F238E27FC236}">
                <a16:creationId xmlns:a16="http://schemas.microsoft.com/office/drawing/2014/main" id="{DF4C6CDE-32AD-4911-BBFA-CE2637802F08}"/>
              </a:ext>
            </a:extLst>
          </p:cNvPr>
          <p:cNvSpPr>
            <a:spLocks xmlns:a="http://schemas.openxmlformats.org/drawingml/2006/main" noGrp="1"/>
          </p:cNvSpPr>
          <p:nvPr/>
        </p:nvSpPr>
        <p:spPr>
          <a:xfrm xmlns:a="http://schemas.openxmlformats.org/drawingml/2006/main">
            <a:off x="590550" y="54102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4444"/>
          </a:bodyPr>
          <a:lstStyle xmlns:a="http://schemas.openxmlformats.org/drawingml/2006/main"/>
          <a:p xmlns:a="http://schemas.openxmlformats.org/drawingml/2006/main">
            <a:pPr algn="ctr">
              <a:defRPr sz="1350" b="0" spc="0">
                <a:solidFill>
                  <a:srgbClr val="46556A"/>
                </a:solidFill>
                <a:latin typeface="Nimbus Sans"/>
                <a:ea typeface="Nimbus Sans"/>
                <a:cs typeface="Nimbus Sans"/>
              </a:defRPr>
            </a:pPr>
            <a:r>
              <a:rPr sz="1350" b="0" spc="0">
                <a:solidFill>
                  <a:srgbClr val="46556A"/>
                </a:solidFill>
                <a:latin typeface="Nimbus Sans"/>
                <a:ea typeface="Nimbus Sans"/>
                <a:cs typeface="Nimbus Sans"/>
              </a:rPr>
              <a:t>Private-sector employees inside organizations that had adopted AI</a:t>
            </a:r>
          </a:p>
        </p:txBody>
      </p:sp>
      <p:sp>
        <p:nvSpPr>
          <p:cNvPr id="16" name="">
            <a:extLst xmlns:a="http://schemas.openxmlformats.org/drawingml/2006/main">
              <a:ext uri="{FF2B5EF4-FFF2-40B4-BE49-F238E27FC236}">
                <a16:creationId xmlns:a16="http://schemas.microsoft.com/office/drawing/2014/main" id="{920F8C0F-8F61-40BB-A02A-6A3424E5364A}"/>
              </a:ext>
            </a:extLst>
          </p:cNvPr>
          <p:cNvSpPr>
            <a:spLocks xmlns:a="http://schemas.openxmlformats.org/drawingml/2006/main" noGrp="1"/>
          </p:cNvSpPr>
          <p:nvPr/>
        </p:nvSpPr>
        <p:spPr>
          <a:xfrm xmlns:a="http://schemas.openxmlformats.org/drawingml/2006/main">
            <a:off x="590550" y="5857875"/>
            <a:ext cx="7810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8788"/>
          </a:bodyPr>
          <a:lstStyle xmlns:a="http://schemas.openxmlformats.org/drawingml/2006/main"/>
          <a:p xmlns:a="http://schemas.openxmlformats.org/drawingml/2006/main">
            <a:pPr algn="l">
              <a:defRPr sz="825" b="0" spc="0">
                <a:solidFill>
                  <a:srgbClr val="46556A"/>
                </a:solidFill>
                <a:latin typeface="Nimbus Sans"/>
                <a:ea typeface="Nimbus Sans"/>
                <a:cs typeface="Nimbus Sans"/>
              </a:defRPr>
            </a:pPr>
            <a:r>
              <a:rPr sz="825" b="0" spc="0">
                <a:solidFill>
                  <a:srgbClr val="46556A"/>
                </a:solidFill>
                <a:latin typeface="Nimbus Sans"/>
                <a:ea typeface="Nimbus Sans"/>
                <a:cs typeface="Nimbus Sans"/>
              </a:rPr>
              <a:t>Source: Gallup, March 10, 2026</a:t>
            </a:r>
          </a:p>
        </p:txBody>
      </p:sp>
    </p:spTree>
    <p:extLst>
      <p:ext uri="{BB962C8B-B14F-4D97-AF65-F5344CB8AC3E}">
        <p14:creationId xmlns:p14="http://schemas.microsoft.com/office/powerpoint/2010/main" val="1022575671"/>
      </p:ext>
    </p:extLst>
  </p:cSld>
</p:sld>
</file>

<file path=ppt/slides/slide12.xml><?xml version="1.0" encoding="utf-8"?>
<p:sld xmlns:p="http://schemas.openxmlformats.org/presentationml/2006/main">
  <p:cSld>
    <p:bg>
      <p:bgPr>
        <a:solidFill xmlns:a="http://schemas.openxmlformats.org/drawingml/2006/main">
          <a:srgbClr val="03112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CABE85B-6ADA-4F4B-8150-D44D9AD1A9B8}"/>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FFFFFF"/>
                </a:solidFill>
                <a:latin typeface="Nimbus Sans"/>
                <a:ea typeface="Nimbus Sans"/>
                <a:cs typeface="Nimbus Sans"/>
              </a:defRPr>
            </a:pPr>
            <a:r>
              <a:rPr sz="975" b="1" spc="3">
                <a:solidFill>
                  <a:srgbClr val="FFFFFF"/>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160922C2-8E21-4D4C-875E-5ADE15057E74}"/>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0B55B5EC-CFEC-4E7B-98AF-8744747C0AE3}"/>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83FC4C8-6B24-4EEA-9AD2-F2BE0714AC71}"/>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EAD7A4"/>
                </a:solidFill>
                <a:latin typeface="Nimbus Sans"/>
                <a:ea typeface="Nimbus Sans"/>
                <a:cs typeface="Nimbus Sans"/>
              </a:defRPr>
            </a:pPr>
            <a:r>
              <a:rPr sz="900" b="1" spc="2">
                <a:solidFill>
                  <a:srgbClr val="EAD7A4"/>
                </a:solidFill>
                <a:latin typeface="Nimbus Sans"/>
                <a:ea typeface="Nimbus Sans"/>
                <a:cs typeface="Nimbus Sans"/>
              </a:rPr>
              <a:t>THE INVESTMENT IS ALREADY ENORMOUS</a:t>
            </a:r>
          </a:p>
        </p:txBody>
      </p:sp>
      <p:sp>
        <p:nvSpPr>
          <p:cNvPr id="5" name="">
            <a:extLst xmlns:a="http://schemas.openxmlformats.org/drawingml/2006/main">
              <a:ext uri="{FF2B5EF4-FFF2-40B4-BE49-F238E27FC236}">
                <a16:creationId xmlns:a16="http://schemas.microsoft.com/office/drawing/2014/main" id="{FC42473C-0FAD-4168-8D17-C0C9B8D52D59}"/>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9A11FA0-4F9D-446C-B468-13C634798E27}"/>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FE639B2E-AC96-41CD-9B34-FCEA333A4A15}"/>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12</a:t>
            </a:r>
          </a:p>
        </p:txBody>
      </p:sp>
      <p:sp>
        <p:nvSpPr>
          <p:cNvPr id="8" name="">
            <a:extLst xmlns:a="http://schemas.openxmlformats.org/drawingml/2006/main">
              <a:ext uri="{FF2B5EF4-FFF2-40B4-BE49-F238E27FC236}">
                <a16:creationId xmlns:a16="http://schemas.microsoft.com/office/drawing/2014/main" id="{C06ABF49-4ED8-408D-BD6F-994D90FE33A9}"/>
              </a:ext>
            </a:extLst>
          </p:cNvPr>
          <p:cNvSpPr>
            <a:spLocks xmlns:a="http://schemas.openxmlformats.org/drawingml/2006/main" noGrp="1"/>
          </p:cNvSpPr>
          <p:nvPr/>
        </p:nvSpPr>
        <p:spPr>
          <a:xfrm xmlns:a="http://schemas.openxmlformats.org/drawingml/2006/main">
            <a:off x="590550" y="11430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7566"/>
          </a:bodyPr>
          <a:lstStyle xmlns:a="http://schemas.openxmlformats.org/drawingml/2006/main"/>
          <a:p xmlns:a="http://schemas.openxmlformats.org/drawingml/2006/main">
            <a:pPr algn="l">
              <a:defRPr sz="3225" b="0" spc="0">
                <a:solidFill>
                  <a:srgbClr val="FFFFFF"/>
                </a:solidFill>
                <a:latin typeface="DejaVu Serif"/>
                <a:ea typeface="DejaVu Serif"/>
                <a:cs typeface="DejaVu Serif"/>
              </a:defRPr>
            </a:pPr>
            <a:r>
              <a:rPr sz="3225" b="0" spc="0">
                <a:solidFill>
                  <a:srgbClr val="FFFFFF"/>
                </a:solidFill>
                <a:latin typeface="DejaVu Serif"/>
                <a:ea typeface="DejaVu Serif"/>
                <a:cs typeface="DejaVu Serif"/>
              </a:rPr>
              <a:t>The spending race makes adoption a business issue</a:t>
            </a:r>
          </a:p>
        </p:txBody>
      </p:sp>
      <p:sp>
        <p:nvSpPr>
          <p:cNvPr id="9" name="">
            <a:extLst xmlns:a="http://schemas.openxmlformats.org/drawingml/2006/main">
              <a:ext uri="{FF2B5EF4-FFF2-40B4-BE49-F238E27FC236}">
                <a16:creationId xmlns:a16="http://schemas.microsoft.com/office/drawing/2014/main" id="{6F6FA55C-78AC-4CC7-A06C-F1F644EB2EB1}"/>
              </a:ext>
            </a:extLst>
          </p:cNvPr>
          <p:cNvSpPr>
            <a:spLocks xmlns:a="http://schemas.openxmlformats.org/drawingml/2006/main" noGrp="1"/>
          </p:cNvSpPr>
          <p:nvPr/>
        </p:nvSpPr>
        <p:spPr>
          <a:xfrm xmlns:a="http://schemas.openxmlformats.org/drawingml/2006/main">
            <a:off x="590550" y="2181225"/>
            <a:ext cx="43815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6150" b="1" spc="0">
                <a:solidFill>
                  <a:srgbClr val="C7A052"/>
                </a:solidFill>
                <a:latin typeface="DejaVu Serif"/>
                <a:ea typeface="DejaVu Serif"/>
                <a:cs typeface="DejaVu Serif"/>
              </a:defRPr>
            </a:pPr>
            <a:r>
              <a:rPr sz="6150" b="1" spc="0">
                <a:solidFill>
                  <a:srgbClr val="C7A052"/>
                </a:solidFill>
                <a:latin typeface="DejaVu Serif"/>
                <a:ea typeface="DejaVu Serif"/>
                <a:cs typeface="DejaVu Serif"/>
              </a:rPr>
              <a:t>$644B</a:t>
            </a:r>
          </a:p>
        </p:txBody>
      </p:sp>
      <p:sp>
        <p:nvSpPr>
          <p:cNvPr id="10" name="">
            <a:extLst xmlns:a="http://schemas.openxmlformats.org/drawingml/2006/main">
              <a:ext uri="{FF2B5EF4-FFF2-40B4-BE49-F238E27FC236}">
                <a16:creationId xmlns:a16="http://schemas.microsoft.com/office/drawing/2014/main" id="{24C46B41-D635-4B4C-A956-F881946BE0CF}"/>
              </a:ext>
            </a:extLst>
          </p:cNvPr>
          <p:cNvSpPr>
            <a:spLocks xmlns:a="http://schemas.openxmlformats.org/drawingml/2006/main" noGrp="1"/>
          </p:cNvSpPr>
          <p:nvPr/>
        </p:nvSpPr>
        <p:spPr>
          <a:xfrm xmlns:a="http://schemas.openxmlformats.org/drawingml/2006/main">
            <a:off x="590550" y="3248025"/>
            <a:ext cx="4524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725" b="1" spc="0">
                <a:solidFill>
                  <a:srgbClr val="FFFFFF"/>
                </a:solidFill>
                <a:latin typeface="Nimbus Sans"/>
                <a:ea typeface="Nimbus Sans"/>
                <a:cs typeface="Nimbus Sans"/>
              </a:defRPr>
            </a:pPr>
            <a:r>
              <a:rPr sz="1725" b="1" spc="0">
                <a:solidFill>
                  <a:srgbClr val="FFFFFF"/>
                </a:solidFill>
                <a:latin typeface="Nimbus Sans"/>
                <a:ea typeface="Nimbus Sans"/>
                <a:cs typeface="Nimbus Sans"/>
              </a:rPr>
              <a:t>worldwide GenAI spending forecast for 2025</a:t>
            </a:r>
          </a:p>
        </p:txBody>
      </p:sp>
      <p:sp>
        <p:nvSpPr>
          <p:cNvPr id="11" name="">
            <a:extLst xmlns:a="http://schemas.openxmlformats.org/drawingml/2006/main">
              <a:ext uri="{FF2B5EF4-FFF2-40B4-BE49-F238E27FC236}">
                <a16:creationId xmlns:a16="http://schemas.microsoft.com/office/drawing/2014/main" id="{AE80056A-64D8-458F-B201-F81D819025F9}"/>
              </a:ext>
            </a:extLst>
          </p:cNvPr>
          <p:cNvSpPr>
            <a:spLocks xmlns:a="http://schemas.openxmlformats.org/drawingml/2006/main" noGrp="1"/>
          </p:cNvSpPr>
          <p:nvPr/>
        </p:nvSpPr>
        <p:spPr>
          <a:xfrm xmlns:a="http://schemas.openxmlformats.org/drawingml/2006/main">
            <a:off x="5715000" y="2381250"/>
            <a:ext cx="1619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900" b="1" spc="1">
                <a:solidFill>
                  <a:srgbClr val="EAD7A4"/>
                </a:solidFill>
                <a:latin typeface="Nimbus Sans"/>
                <a:ea typeface="Nimbus Sans"/>
                <a:cs typeface="Nimbus Sans"/>
              </a:defRPr>
            </a:pPr>
            <a:r>
              <a:rPr sz="900" b="1" spc="1">
                <a:solidFill>
                  <a:srgbClr val="EAD7A4"/>
                </a:solidFill>
                <a:latin typeface="Nimbus Sans"/>
                <a:ea typeface="Nimbus Sans"/>
                <a:cs typeface="Nimbus Sans"/>
              </a:rPr>
              <a:t>META</a:t>
            </a:r>
          </a:p>
        </p:txBody>
      </p:sp>
      <p:sp>
        <p:nvSpPr>
          <p:cNvPr id="12" name="">
            <a:extLst xmlns:a="http://schemas.openxmlformats.org/drawingml/2006/main">
              <a:ext uri="{FF2B5EF4-FFF2-40B4-BE49-F238E27FC236}">
                <a16:creationId xmlns:a16="http://schemas.microsoft.com/office/drawing/2014/main" id="{91C16450-10FB-49A5-B6BA-8825F5A6EDD5}"/>
              </a:ext>
            </a:extLst>
          </p:cNvPr>
          <p:cNvSpPr>
            <a:spLocks xmlns:a="http://schemas.openxmlformats.org/drawingml/2006/main" noGrp="1"/>
          </p:cNvSpPr>
          <p:nvPr/>
        </p:nvSpPr>
        <p:spPr>
          <a:xfrm xmlns:a="http://schemas.openxmlformats.org/drawingml/2006/main">
            <a:off x="5715000" y="2724150"/>
            <a:ext cx="1619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400" b="1" spc="0">
                <a:solidFill>
                  <a:srgbClr val="FFFFFF"/>
                </a:solidFill>
                <a:latin typeface="DejaVu Serif"/>
                <a:ea typeface="DejaVu Serif"/>
                <a:cs typeface="DejaVu Serif"/>
              </a:defRPr>
            </a:pPr>
            <a:r>
              <a:rPr sz="2400" b="1" spc="0">
                <a:solidFill>
                  <a:srgbClr val="FFFFFF"/>
                </a:solidFill>
                <a:latin typeface="DejaVu Serif"/>
                <a:ea typeface="DejaVu Serif"/>
                <a:cs typeface="DejaVu Serif"/>
              </a:rPr>
              <a:t>$72B</a:t>
            </a:r>
          </a:p>
        </p:txBody>
      </p:sp>
      <p:sp>
        <p:nvSpPr>
          <p:cNvPr id="13" name="">
            <a:extLst xmlns:a="http://schemas.openxmlformats.org/drawingml/2006/main">
              <a:ext uri="{FF2B5EF4-FFF2-40B4-BE49-F238E27FC236}">
                <a16:creationId xmlns:a16="http://schemas.microsoft.com/office/drawing/2014/main" id="{8B92B94E-C7FB-408B-91E5-EFCB86A425EB}"/>
              </a:ext>
            </a:extLst>
          </p:cNvPr>
          <p:cNvSpPr>
            <a:spLocks xmlns:a="http://schemas.openxmlformats.org/drawingml/2006/main" noGrp="1"/>
          </p:cNvSpPr>
          <p:nvPr/>
        </p:nvSpPr>
        <p:spPr>
          <a:xfrm xmlns:a="http://schemas.openxmlformats.org/drawingml/2006/main">
            <a:off x="7524750" y="2381250"/>
            <a:ext cx="1619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900" b="1" spc="1">
                <a:solidFill>
                  <a:srgbClr val="EAD7A4"/>
                </a:solidFill>
                <a:latin typeface="Nimbus Sans"/>
                <a:ea typeface="Nimbus Sans"/>
                <a:cs typeface="Nimbus Sans"/>
              </a:defRPr>
            </a:pPr>
            <a:r>
              <a:rPr sz="900" b="1" spc="1">
                <a:solidFill>
                  <a:srgbClr val="EAD7A4"/>
                </a:solidFill>
                <a:latin typeface="Nimbus Sans"/>
                <a:ea typeface="Nimbus Sans"/>
                <a:cs typeface="Nimbus Sans"/>
              </a:rPr>
              <a:t>ALPHABET</a:t>
            </a:r>
          </a:p>
        </p:txBody>
      </p:sp>
      <p:sp>
        <p:nvSpPr>
          <p:cNvPr id="14" name="">
            <a:extLst xmlns:a="http://schemas.openxmlformats.org/drawingml/2006/main">
              <a:ext uri="{FF2B5EF4-FFF2-40B4-BE49-F238E27FC236}">
                <a16:creationId xmlns:a16="http://schemas.microsoft.com/office/drawing/2014/main" id="{BDA076B7-E195-4515-96C3-E2750C607ED3}"/>
              </a:ext>
            </a:extLst>
          </p:cNvPr>
          <p:cNvSpPr>
            <a:spLocks xmlns:a="http://schemas.openxmlformats.org/drawingml/2006/main" noGrp="1"/>
          </p:cNvSpPr>
          <p:nvPr/>
        </p:nvSpPr>
        <p:spPr>
          <a:xfrm xmlns:a="http://schemas.openxmlformats.org/drawingml/2006/main">
            <a:off x="7524750" y="2724150"/>
            <a:ext cx="1619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400" b="1" spc="0">
                <a:solidFill>
                  <a:srgbClr val="FFFFFF"/>
                </a:solidFill>
                <a:latin typeface="DejaVu Serif"/>
                <a:ea typeface="DejaVu Serif"/>
                <a:cs typeface="DejaVu Serif"/>
              </a:defRPr>
            </a:pPr>
            <a:r>
              <a:rPr sz="2400" b="1" spc="0">
                <a:solidFill>
                  <a:srgbClr val="FFFFFF"/>
                </a:solidFill>
                <a:latin typeface="DejaVu Serif"/>
                <a:ea typeface="DejaVu Serif"/>
                <a:cs typeface="DejaVu Serif"/>
              </a:rPr>
              <a:t>$91.4B</a:t>
            </a:r>
          </a:p>
        </p:txBody>
      </p:sp>
      <p:sp>
        <p:nvSpPr>
          <p:cNvPr id="15" name="">
            <a:extLst xmlns:a="http://schemas.openxmlformats.org/drawingml/2006/main">
              <a:ext uri="{FF2B5EF4-FFF2-40B4-BE49-F238E27FC236}">
                <a16:creationId xmlns:a16="http://schemas.microsoft.com/office/drawing/2014/main" id="{4C0879F9-A5FB-48C1-834A-61679E93FE1A}"/>
              </a:ext>
            </a:extLst>
          </p:cNvPr>
          <p:cNvSpPr>
            <a:spLocks xmlns:a="http://schemas.openxmlformats.org/drawingml/2006/main" noGrp="1"/>
          </p:cNvSpPr>
          <p:nvPr/>
        </p:nvSpPr>
        <p:spPr>
          <a:xfrm xmlns:a="http://schemas.openxmlformats.org/drawingml/2006/main">
            <a:off x="9334500" y="2381250"/>
            <a:ext cx="1619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900" b="1" spc="1">
                <a:solidFill>
                  <a:srgbClr val="EAD7A4"/>
                </a:solidFill>
                <a:latin typeface="Nimbus Sans"/>
                <a:ea typeface="Nimbus Sans"/>
                <a:cs typeface="Nimbus Sans"/>
              </a:defRPr>
            </a:pPr>
            <a:r>
              <a:rPr sz="900" b="1" spc="1">
                <a:solidFill>
                  <a:srgbClr val="EAD7A4"/>
                </a:solidFill>
                <a:latin typeface="Nimbus Sans"/>
                <a:ea typeface="Nimbus Sans"/>
                <a:cs typeface="Nimbus Sans"/>
              </a:rPr>
              <a:t>AMAZON</a:t>
            </a:r>
          </a:p>
        </p:txBody>
      </p:sp>
      <p:sp>
        <p:nvSpPr>
          <p:cNvPr id="16" name="">
            <a:extLst xmlns:a="http://schemas.openxmlformats.org/drawingml/2006/main">
              <a:ext uri="{FF2B5EF4-FFF2-40B4-BE49-F238E27FC236}">
                <a16:creationId xmlns:a16="http://schemas.microsoft.com/office/drawing/2014/main" id="{2F8E74B2-ED62-40E7-B263-F71BC5DA7844}"/>
              </a:ext>
            </a:extLst>
          </p:cNvPr>
          <p:cNvSpPr>
            <a:spLocks xmlns:a="http://schemas.openxmlformats.org/drawingml/2006/main" noGrp="1"/>
          </p:cNvSpPr>
          <p:nvPr/>
        </p:nvSpPr>
        <p:spPr>
          <a:xfrm xmlns:a="http://schemas.openxmlformats.org/drawingml/2006/main">
            <a:off x="9334500" y="2724150"/>
            <a:ext cx="1619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2400" b="1" spc="0">
                <a:solidFill>
                  <a:srgbClr val="FFFFFF"/>
                </a:solidFill>
                <a:latin typeface="DejaVu Serif"/>
                <a:ea typeface="DejaVu Serif"/>
                <a:cs typeface="DejaVu Serif"/>
              </a:defRPr>
            </a:pPr>
            <a:r>
              <a:rPr sz="2400" b="1" spc="0">
                <a:solidFill>
                  <a:srgbClr val="FFFFFF"/>
                </a:solidFill>
                <a:latin typeface="DejaVu Serif"/>
                <a:ea typeface="DejaVu Serif"/>
                <a:cs typeface="DejaVu Serif"/>
              </a:rPr>
              <a:t>$131.8B</a:t>
            </a:r>
          </a:p>
        </p:txBody>
      </p:sp>
      <p:sp>
        <p:nvSpPr>
          <p:cNvPr id="17" name="">
            <a:extLst xmlns:a="http://schemas.openxmlformats.org/drawingml/2006/main">
              <a:ext uri="{FF2B5EF4-FFF2-40B4-BE49-F238E27FC236}">
                <a16:creationId xmlns:a16="http://schemas.microsoft.com/office/drawing/2014/main" id="{FA43FA60-8B6A-4028-9BD3-5B1D24377BF2}"/>
              </a:ext>
            </a:extLst>
          </p:cNvPr>
          <p:cNvSpPr>
            <a:spLocks xmlns:a="http://schemas.openxmlformats.org/drawingml/2006/main" noGrp="1"/>
          </p:cNvSpPr>
          <p:nvPr/>
        </p:nvSpPr>
        <p:spPr>
          <a:xfrm xmlns:a="http://schemas.openxmlformats.org/drawingml/2006/main">
            <a:off x="5572125" y="3524250"/>
            <a:ext cx="5715000" cy="38100"/>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B606CD3-20DA-495C-868D-F95AFCB686CE}"/>
              </a:ext>
            </a:extLst>
          </p:cNvPr>
          <p:cNvSpPr>
            <a:spLocks xmlns:a="http://schemas.openxmlformats.org/drawingml/2006/main" noGrp="1"/>
          </p:cNvSpPr>
          <p:nvPr/>
        </p:nvSpPr>
        <p:spPr>
          <a:xfrm xmlns:a="http://schemas.openxmlformats.org/drawingml/2006/main">
            <a:off x="5572125" y="3781425"/>
            <a:ext cx="5619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425" b="0" spc="0">
                <a:solidFill>
                  <a:srgbClr val="FFFFFF"/>
                </a:solidFill>
                <a:latin typeface="Nimbus Sans"/>
                <a:ea typeface="Nimbus Sans"/>
                <a:cs typeface="Nimbus Sans"/>
              </a:defRPr>
            </a:pPr>
            <a:r>
              <a:rPr sz="1425" b="0" spc="0">
                <a:solidFill>
                  <a:srgbClr val="FFFFFF"/>
                </a:solidFill>
                <a:latin typeface="Nimbus Sans"/>
                <a:ea typeface="Nimbus Sans"/>
                <a:cs typeface="Nimbus Sans"/>
              </a:rPr>
              <a:t>Company figures are total 2025 capital spending, heavily driven by AI and technical infrastructure. These are not software license totals.</a:t>
            </a:r>
          </a:p>
        </p:txBody>
      </p:sp>
      <p:sp>
        <p:nvSpPr>
          <p:cNvPr id="19" name="">
            <a:extLst xmlns:a="http://schemas.openxmlformats.org/drawingml/2006/main">
              <a:ext uri="{FF2B5EF4-FFF2-40B4-BE49-F238E27FC236}">
                <a16:creationId xmlns:a16="http://schemas.microsoft.com/office/drawing/2014/main" id="{AEF9A110-427E-4F84-B6E2-DC221833F8A7}"/>
              </a:ext>
            </a:extLst>
          </p:cNvPr>
          <p:cNvSpPr>
            <a:spLocks xmlns:a="http://schemas.openxmlformats.org/drawingml/2006/main" noGrp="1"/>
          </p:cNvSpPr>
          <p:nvPr/>
        </p:nvSpPr>
        <p:spPr>
          <a:xfrm xmlns:a="http://schemas.openxmlformats.org/drawingml/2006/main">
            <a:off x="590550" y="5857875"/>
            <a:ext cx="9715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8788"/>
          </a:bodyPr>
          <a:lstStyle xmlns:a="http://schemas.openxmlformats.org/drawingml/2006/main"/>
          <a:p xmlns:a="http://schemas.openxmlformats.org/drawingml/2006/main">
            <a:pPr algn="l">
              <a:defRPr sz="825" b="0" spc="0">
                <a:solidFill>
                  <a:srgbClr val="EAD7A4"/>
                </a:solidFill>
                <a:latin typeface="Nimbus Sans"/>
                <a:ea typeface="Nimbus Sans"/>
                <a:cs typeface="Nimbus Sans"/>
              </a:defRPr>
            </a:pPr>
            <a:r>
              <a:rPr sz="825" b="0" spc="0">
                <a:solidFill>
                  <a:srgbClr val="EAD7A4"/>
                </a:solidFill>
                <a:latin typeface="Nimbus Sans"/>
                <a:ea typeface="Nimbus Sans"/>
                <a:cs typeface="Nimbus Sans"/>
              </a:rPr>
              <a:t>Sources: Gartner; Meta, Alphabet and Amazon 2025 full-year results</a:t>
            </a:r>
          </a:p>
        </p:txBody>
      </p:sp>
    </p:spTree>
    <p:extLst>
      <p:ext uri="{BB962C8B-B14F-4D97-AF65-F5344CB8AC3E}">
        <p14:creationId xmlns:p14="http://schemas.microsoft.com/office/powerpoint/2010/main" val="2073647813"/>
      </p:ext>
    </p:extLst>
  </p:cSld>
</p:sld>
</file>

<file path=ppt/slides/slide13.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EDA45728-B4FA-40CB-A455-0D6E6F2B01E4}"/>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D1D1429C-FEEC-44B5-96A9-A1D329EE2A08}"/>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7201B296-EDEB-4831-B1C0-79ADC9A6F816}"/>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D54A262-C414-47BA-BFC8-65BBB699C5CD}"/>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THE ANSWER WAS ALREADY ON MY TEAM</a:t>
            </a:r>
          </a:p>
        </p:txBody>
      </p:sp>
      <p:sp>
        <p:nvSpPr>
          <p:cNvPr id="5" name="">
            <a:extLst xmlns:a="http://schemas.openxmlformats.org/drawingml/2006/main">
              <a:ext uri="{FF2B5EF4-FFF2-40B4-BE49-F238E27FC236}">
                <a16:creationId xmlns:a16="http://schemas.microsoft.com/office/drawing/2014/main" id="{E9C755A2-3AB6-4B04-9E4F-8F855CBADAA6}"/>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35F25D65-F3FA-41C6-9CDB-4AA6B15EE4AE}"/>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5D56C752-2512-4499-AAD7-F9A6D316BF18}"/>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13</a:t>
            </a:r>
          </a:p>
        </p:txBody>
      </p:sp>
      <p:sp>
        <p:nvSpPr>
          <p:cNvPr id="8" name="">
            <a:extLst xmlns:a="http://schemas.openxmlformats.org/drawingml/2006/main">
              <a:ext uri="{FF2B5EF4-FFF2-40B4-BE49-F238E27FC236}">
                <a16:creationId xmlns:a16="http://schemas.microsoft.com/office/drawing/2014/main" id="{C075665A-30EC-47EB-99DC-96E362C0C43E}"/>
              </a:ext>
            </a:extLst>
          </p:cNvPr>
          <p:cNvSpPr>
            <a:spLocks xmlns:a="http://schemas.openxmlformats.org/drawingml/2006/main" noGrp="1"/>
          </p:cNvSpPr>
          <p:nvPr/>
        </p:nvSpPr>
        <p:spPr>
          <a:xfrm xmlns:a="http://schemas.openxmlformats.org/drawingml/2006/main">
            <a:off x="590550" y="1123950"/>
            <a:ext cx="10668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6970"/>
          </a:bodyPr>
          <a:lstStyle xmlns:a="http://schemas.openxmlformats.org/drawingml/2006/main"/>
          <a:p xmlns:a="http://schemas.openxmlformats.org/drawingml/2006/main">
            <a:pPr algn="l">
              <a:defRPr sz="3300" b="0" spc="0">
                <a:solidFill>
                  <a:srgbClr val="071B3D"/>
                </a:solidFill>
                <a:latin typeface="DejaVu Serif"/>
                <a:ea typeface="DejaVu Serif"/>
                <a:cs typeface="DejaVu Serif"/>
              </a:defRPr>
            </a:pPr>
            <a:r>
              <a:rPr sz="3300" b="0" spc="0">
                <a:solidFill>
                  <a:srgbClr val="071B3D"/>
                </a:solidFill>
                <a:latin typeface="DejaVu Serif"/>
                <a:ea typeface="DejaVu Serif"/>
                <a:cs typeface="DejaVu Serif"/>
              </a:rPr>
              <a:t>One tool met three people in three completely different places</a:t>
            </a:r>
          </a:p>
        </p:txBody>
      </p:sp>
      <p:sp>
        <p:nvSpPr>
          <p:cNvPr id="9" name="">
            <a:extLst xmlns:a="http://schemas.openxmlformats.org/drawingml/2006/main">
              <a:ext uri="{FF2B5EF4-FFF2-40B4-BE49-F238E27FC236}">
                <a16:creationId xmlns:a16="http://schemas.microsoft.com/office/drawing/2014/main" id="{1CA8DE71-52CD-4EEE-AD19-D30A485C1929}"/>
              </a:ext>
            </a:extLst>
          </p:cNvPr>
          <p:cNvSpPr>
            <a:spLocks xmlns:a="http://schemas.openxmlformats.org/drawingml/2006/main" noGrp="1"/>
          </p:cNvSpPr>
          <p:nvPr/>
        </p:nvSpPr>
        <p:spPr>
          <a:xfrm xmlns:a="http://schemas.openxmlformats.org/drawingml/2006/main">
            <a:off x="590550" y="2647950"/>
            <a:ext cx="571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7812"/>
          </a:bodyPr>
          <a:lstStyle xmlns:a="http://schemas.openxmlformats.org/drawingml/2006/main"/>
          <a:p xmlns:a="http://schemas.openxmlformats.org/drawingml/2006/main">
            <a:pPr algn="l">
              <a:defRPr sz="2250" b="1" spc="0">
                <a:solidFill>
                  <a:srgbClr val="7A1F3D"/>
                </a:solidFill>
                <a:latin typeface="DejaVu Serif"/>
                <a:ea typeface="DejaVu Serif"/>
                <a:cs typeface="DejaVu Serif"/>
              </a:defRPr>
            </a:pPr>
            <a:r>
              <a:rPr sz="2250" b="1" spc="0">
                <a:solidFill>
                  <a:srgbClr val="7A1F3D"/>
                </a:solidFill>
                <a:latin typeface="DejaVu Serif"/>
                <a:ea typeface="DejaVu Serif"/>
                <a:cs typeface="DejaVu Serif"/>
              </a:rPr>
              <a:t>01</a:t>
            </a:r>
          </a:p>
        </p:txBody>
      </p:sp>
      <p:sp>
        <p:nvSpPr>
          <p:cNvPr id="10" name="">
            <a:extLst xmlns:a="http://schemas.openxmlformats.org/drawingml/2006/main">
              <a:ext uri="{FF2B5EF4-FFF2-40B4-BE49-F238E27FC236}">
                <a16:creationId xmlns:a16="http://schemas.microsoft.com/office/drawing/2014/main" id="{4CB16A40-0264-4CAD-9101-E1DF54F0B103}"/>
              </a:ext>
            </a:extLst>
          </p:cNvPr>
          <p:cNvSpPr>
            <a:spLocks xmlns:a="http://schemas.openxmlformats.org/drawingml/2006/main" noGrp="1"/>
          </p:cNvSpPr>
          <p:nvPr/>
        </p:nvSpPr>
        <p:spPr>
          <a:xfrm xmlns:a="http://schemas.openxmlformats.org/drawingml/2006/main">
            <a:off x="1257300" y="2905125"/>
            <a:ext cx="590550" cy="19050"/>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A6A666CD-94C1-4BDB-A457-E83C7455B7F6}"/>
              </a:ext>
            </a:extLst>
          </p:cNvPr>
          <p:cNvSpPr>
            <a:spLocks xmlns:a="http://schemas.openxmlformats.org/drawingml/2006/main" noGrp="1"/>
          </p:cNvSpPr>
          <p:nvPr/>
        </p:nvSpPr>
        <p:spPr>
          <a:xfrm xmlns:a="http://schemas.openxmlformats.org/drawingml/2006/main">
            <a:off x="2057400" y="2647950"/>
            <a:ext cx="8667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75" b="1" spc="0">
                <a:solidFill>
                  <a:srgbClr val="071B3D"/>
                </a:solidFill>
                <a:latin typeface="Nimbus Sans"/>
                <a:ea typeface="Nimbus Sans"/>
                <a:cs typeface="Nimbus Sans"/>
              </a:defRPr>
            </a:pPr>
            <a:r>
              <a:rPr sz="1875" b="1" spc="0">
                <a:solidFill>
                  <a:srgbClr val="071B3D"/>
                </a:solidFill>
                <a:latin typeface="Nimbus Sans"/>
                <a:ea typeface="Nimbus Sans"/>
                <a:cs typeface="Nimbus Sans"/>
              </a:rPr>
              <a:t>A threat to hard-earned expertise</a:t>
            </a:r>
          </a:p>
        </p:txBody>
      </p:sp>
      <p:sp>
        <p:nvSpPr>
          <p:cNvPr id="12" name="">
            <a:extLst xmlns:a="http://schemas.openxmlformats.org/drawingml/2006/main">
              <a:ext uri="{FF2B5EF4-FFF2-40B4-BE49-F238E27FC236}">
                <a16:creationId xmlns:a16="http://schemas.microsoft.com/office/drawing/2014/main" id="{D7AC05A5-C99A-479C-A1F4-AB48D1D473B7}"/>
              </a:ext>
            </a:extLst>
          </p:cNvPr>
          <p:cNvSpPr>
            <a:spLocks xmlns:a="http://schemas.openxmlformats.org/drawingml/2006/main" noGrp="1"/>
          </p:cNvSpPr>
          <p:nvPr/>
        </p:nvSpPr>
        <p:spPr>
          <a:xfrm xmlns:a="http://schemas.openxmlformats.org/drawingml/2006/main">
            <a:off x="590550" y="3514725"/>
            <a:ext cx="571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7812"/>
          </a:bodyPr>
          <a:lstStyle xmlns:a="http://schemas.openxmlformats.org/drawingml/2006/main"/>
          <a:p xmlns:a="http://schemas.openxmlformats.org/drawingml/2006/main">
            <a:pPr algn="l">
              <a:defRPr sz="2250" b="1" spc="0">
                <a:solidFill>
                  <a:srgbClr val="C7A052"/>
                </a:solidFill>
                <a:latin typeface="DejaVu Serif"/>
                <a:ea typeface="DejaVu Serif"/>
                <a:cs typeface="DejaVu Serif"/>
              </a:defRPr>
            </a:pPr>
            <a:r>
              <a:rPr sz="2250" b="1" spc="0">
                <a:solidFill>
                  <a:srgbClr val="C7A052"/>
                </a:solidFill>
                <a:latin typeface="DejaVu Serif"/>
                <a:ea typeface="DejaVu Serif"/>
                <a:cs typeface="DejaVu Serif"/>
              </a:rPr>
              <a:t>02</a:t>
            </a:r>
          </a:p>
        </p:txBody>
      </p:sp>
      <p:sp>
        <p:nvSpPr>
          <p:cNvPr id="13" name="">
            <a:extLst xmlns:a="http://schemas.openxmlformats.org/drawingml/2006/main">
              <a:ext uri="{FF2B5EF4-FFF2-40B4-BE49-F238E27FC236}">
                <a16:creationId xmlns:a16="http://schemas.microsoft.com/office/drawing/2014/main" id="{A1AF2071-6334-40E6-9956-6BD62784670C}"/>
              </a:ext>
            </a:extLst>
          </p:cNvPr>
          <p:cNvSpPr>
            <a:spLocks xmlns:a="http://schemas.openxmlformats.org/drawingml/2006/main" noGrp="1"/>
          </p:cNvSpPr>
          <p:nvPr/>
        </p:nvSpPr>
        <p:spPr>
          <a:xfrm xmlns:a="http://schemas.openxmlformats.org/drawingml/2006/main">
            <a:off x="1257300" y="3771900"/>
            <a:ext cx="590550" cy="19050"/>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6B63AB6-828B-43EA-AFAC-D9724B6925B3}"/>
              </a:ext>
            </a:extLst>
          </p:cNvPr>
          <p:cNvSpPr>
            <a:spLocks xmlns:a="http://schemas.openxmlformats.org/drawingml/2006/main" noGrp="1"/>
          </p:cNvSpPr>
          <p:nvPr/>
        </p:nvSpPr>
        <p:spPr>
          <a:xfrm xmlns:a="http://schemas.openxmlformats.org/drawingml/2006/main">
            <a:off x="2057400" y="3514725"/>
            <a:ext cx="8667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75" b="1" spc="0">
                <a:solidFill>
                  <a:srgbClr val="071B3D"/>
                </a:solidFill>
                <a:latin typeface="Nimbus Sans"/>
                <a:ea typeface="Nimbus Sans"/>
                <a:cs typeface="Nimbus Sans"/>
              </a:defRPr>
            </a:pPr>
            <a:r>
              <a:rPr sz="1875" b="1" spc="0">
                <a:solidFill>
                  <a:srgbClr val="071B3D"/>
                </a:solidFill>
                <a:latin typeface="Nimbus Sans"/>
                <a:ea typeface="Nimbus Sans"/>
                <a:cs typeface="Nimbus Sans"/>
              </a:rPr>
              <a:t>Interest with no open hour to practice</a:t>
            </a:r>
          </a:p>
        </p:txBody>
      </p:sp>
      <p:sp>
        <p:nvSpPr>
          <p:cNvPr id="15" name="">
            <a:extLst xmlns:a="http://schemas.openxmlformats.org/drawingml/2006/main">
              <a:ext uri="{FF2B5EF4-FFF2-40B4-BE49-F238E27FC236}">
                <a16:creationId xmlns:a16="http://schemas.microsoft.com/office/drawing/2014/main" id="{57B0747A-8B74-41D9-B5B7-155511F01448}"/>
              </a:ext>
            </a:extLst>
          </p:cNvPr>
          <p:cNvSpPr>
            <a:spLocks xmlns:a="http://schemas.openxmlformats.org/drawingml/2006/main" noGrp="1"/>
          </p:cNvSpPr>
          <p:nvPr/>
        </p:nvSpPr>
        <p:spPr>
          <a:xfrm xmlns:a="http://schemas.openxmlformats.org/drawingml/2006/main">
            <a:off x="590550" y="4381500"/>
            <a:ext cx="571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7812"/>
          </a:bodyPr>
          <a:lstStyle xmlns:a="http://schemas.openxmlformats.org/drawingml/2006/main"/>
          <a:p xmlns:a="http://schemas.openxmlformats.org/drawingml/2006/main">
            <a:pPr algn="l">
              <a:defRPr sz="2250" b="1" spc="0">
                <a:solidFill>
                  <a:srgbClr val="071B3D"/>
                </a:solidFill>
                <a:latin typeface="DejaVu Serif"/>
                <a:ea typeface="DejaVu Serif"/>
                <a:cs typeface="DejaVu Serif"/>
              </a:defRPr>
            </a:pPr>
            <a:r>
              <a:rPr sz="2250" b="1" spc="0">
                <a:solidFill>
                  <a:srgbClr val="071B3D"/>
                </a:solidFill>
                <a:latin typeface="DejaVu Serif"/>
                <a:ea typeface="DejaVu Serif"/>
                <a:cs typeface="DejaVu Serif"/>
              </a:rPr>
              <a:t>03</a:t>
            </a:r>
          </a:p>
        </p:txBody>
      </p:sp>
      <p:sp>
        <p:nvSpPr>
          <p:cNvPr id="16" name="">
            <a:extLst xmlns:a="http://schemas.openxmlformats.org/drawingml/2006/main">
              <a:ext uri="{FF2B5EF4-FFF2-40B4-BE49-F238E27FC236}">
                <a16:creationId xmlns:a16="http://schemas.microsoft.com/office/drawing/2014/main" id="{49E3F95A-4167-46E0-8F41-702FA9608C7E}"/>
              </a:ext>
            </a:extLst>
          </p:cNvPr>
          <p:cNvSpPr>
            <a:spLocks xmlns:a="http://schemas.openxmlformats.org/drawingml/2006/main" noGrp="1"/>
          </p:cNvSpPr>
          <p:nvPr/>
        </p:nvSpPr>
        <p:spPr>
          <a:xfrm xmlns:a="http://schemas.openxmlformats.org/drawingml/2006/main">
            <a:off x="1257300" y="4638675"/>
            <a:ext cx="590550" cy="19050"/>
          </a:xfrm>
          <a:prstGeom xmlns:a="http://schemas.openxmlformats.org/drawingml/2006/main" prst="rect">
            <a:avLst/>
          </a:prstGeom>
          <a:solidFill xmlns:a="http://schemas.openxmlformats.org/drawingml/2006/main">
            <a:srgbClr val="071B3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5B61D28B-6D6F-4365-8B44-2DCD7CB7A02F}"/>
              </a:ext>
            </a:extLst>
          </p:cNvPr>
          <p:cNvSpPr>
            <a:spLocks xmlns:a="http://schemas.openxmlformats.org/drawingml/2006/main" noGrp="1"/>
          </p:cNvSpPr>
          <p:nvPr/>
        </p:nvSpPr>
        <p:spPr>
          <a:xfrm xmlns:a="http://schemas.openxmlformats.org/drawingml/2006/main">
            <a:off x="2057400" y="4381500"/>
            <a:ext cx="8667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75" b="1" spc="0">
                <a:solidFill>
                  <a:srgbClr val="071B3D"/>
                </a:solidFill>
                <a:latin typeface="Nimbus Sans"/>
                <a:ea typeface="Nimbus Sans"/>
                <a:cs typeface="Nimbus Sans"/>
              </a:defRPr>
            </a:pPr>
            <a:r>
              <a:rPr sz="1875" b="1" spc="0">
                <a:solidFill>
                  <a:srgbClr val="071B3D"/>
                </a:solidFill>
                <a:latin typeface="Nimbus Sans"/>
                <a:ea typeface="Nimbus Sans"/>
                <a:cs typeface="Nimbus Sans"/>
              </a:rPr>
              <a:t>Confidence that arrived before judgment</a:t>
            </a:r>
          </a:p>
        </p:txBody>
      </p:sp>
      <p:sp>
        <p:nvSpPr>
          <p:cNvPr id="18" name="">
            <a:extLst xmlns:a="http://schemas.openxmlformats.org/drawingml/2006/main">
              <a:ext uri="{FF2B5EF4-FFF2-40B4-BE49-F238E27FC236}">
                <a16:creationId xmlns:a16="http://schemas.microsoft.com/office/drawing/2014/main" id="{417C7B03-54A7-484F-830B-4A75869FD7B0}"/>
              </a:ext>
            </a:extLst>
          </p:cNvPr>
          <p:cNvSpPr>
            <a:spLocks xmlns:a="http://schemas.openxmlformats.org/drawingml/2006/main" noGrp="1"/>
          </p:cNvSpPr>
          <p:nvPr/>
        </p:nvSpPr>
        <p:spPr>
          <a:xfrm xmlns:a="http://schemas.openxmlformats.org/drawingml/2006/main">
            <a:off x="590550" y="5581650"/>
            <a:ext cx="10668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8194"/>
          </a:bodyPr>
          <a:lstStyle xmlns:a="http://schemas.openxmlformats.org/drawingml/2006/main"/>
          <a:p xmlns:a="http://schemas.openxmlformats.org/drawingml/2006/main">
            <a:pPr algn="ctr">
              <a:defRPr sz="1800" b="1" spc="0">
                <a:solidFill>
                  <a:srgbClr val="7A1F3D"/>
                </a:solidFill>
                <a:latin typeface="DejaVu Serif"/>
                <a:ea typeface="DejaVu Serif"/>
                <a:cs typeface="DejaVu Serif"/>
              </a:defRPr>
            </a:pPr>
            <a:r>
              <a:rPr sz="1800" b="1" spc="0">
                <a:solidFill>
                  <a:srgbClr val="7A1F3D"/>
                </a:solidFill>
                <a:latin typeface="DejaVu Serif"/>
                <a:ea typeface="DejaVu Serif"/>
                <a:cs typeface="DejaVu Serif"/>
              </a:rPr>
              <a:t>One rollout. Three bottlenecks. Three leadership responses.</a:t>
            </a:r>
          </a:p>
        </p:txBody>
      </p:sp>
    </p:spTree>
    <p:extLst>
      <p:ext uri="{BB962C8B-B14F-4D97-AF65-F5344CB8AC3E}">
        <p14:creationId xmlns:p14="http://schemas.microsoft.com/office/powerpoint/2010/main" val="220773012"/>
      </p:ext>
    </p:extLst>
  </p:cSld>
</p:sld>
</file>

<file path=ppt/slides/slide14.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D29E9CB5-4854-41D8-A977-058BDF039AC3}"/>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441314C7-BB6A-4FA2-9BEF-DD3066EEEDA8}"/>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3A6C6810-9D3E-47BE-B70D-B4672DDF4813}"/>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48551FD-CB5F-43FE-92E4-6F89EEEFD073}"/>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THREE EMPLOYEES · THREE DIFFERENT BOTTLENECKS</a:t>
            </a:r>
          </a:p>
        </p:txBody>
      </p:sp>
      <p:sp>
        <p:nvSpPr>
          <p:cNvPr id="5" name="">
            <a:extLst xmlns:a="http://schemas.openxmlformats.org/drawingml/2006/main">
              <a:ext uri="{FF2B5EF4-FFF2-40B4-BE49-F238E27FC236}">
                <a16:creationId xmlns:a16="http://schemas.microsoft.com/office/drawing/2014/main" id="{3C0C0B19-0926-4353-B407-EE222EF26737}"/>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97111F0-AD8D-4E09-993E-5C09444E70D2}"/>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0B1B8664-C1E3-4F99-9C6E-0D028C9EDCBF}"/>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14</a:t>
            </a:r>
          </a:p>
        </p:txBody>
      </p:sp>
      <p:sp>
        <p:nvSpPr>
          <p:cNvPr id="8" name="">
            <a:extLst xmlns:a="http://schemas.openxmlformats.org/drawingml/2006/main">
              <a:ext uri="{FF2B5EF4-FFF2-40B4-BE49-F238E27FC236}">
                <a16:creationId xmlns:a16="http://schemas.microsoft.com/office/drawing/2014/main" id="{64CBF073-C73C-4EAB-AF58-8E5909A85FB2}"/>
              </a:ext>
            </a:extLst>
          </p:cNvPr>
          <p:cNvSpPr>
            <a:spLocks xmlns:a="http://schemas.openxmlformats.org/drawingml/2006/main" noGrp="1"/>
          </p:cNvSpPr>
          <p:nvPr/>
        </p:nvSpPr>
        <p:spPr>
          <a:xfrm xmlns:a="http://schemas.openxmlformats.org/drawingml/2006/main">
            <a:off x="590550" y="1428750"/>
            <a:ext cx="3238500" cy="38100"/>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29D7A20F-A425-4ED7-9473-13E6B35AAB64}"/>
              </a:ext>
            </a:extLst>
          </p:cNvPr>
          <p:cNvSpPr>
            <a:spLocks xmlns:a="http://schemas.openxmlformats.org/drawingml/2006/main" noGrp="1"/>
          </p:cNvSpPr>
          <p:nvPr/>
        </p:nvSpPr>
        <p:spPr>
          <a:xfrm xmlns:a="http://schemas.openxmlformats.org/drawingml/2006/main">
            <a:off x="800100" y="167640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7A1F3D"/>
                </a:solidFill>
                <a:latin typeface="DejaVu Serif"/>
                <a:ea typeface="DejaVu Serif"/>
                <a:cs typeface="DejaVu Serif"/>
              </a:defRPr>
            </a:pPr>
            <a:r>
              <a:rPr sz="1350" b="1" spc="0">
                <a:solidFill>
                  <a:srgbClr val="7A1F3D"/>
                </a:solidFill>
                <a:latin typeface="DejaVu Serif"/>
                <a:ea typeface="DejaVu Serif"/>
                <a:cs typeface="DejaVu Serif"/>
              </a:rPr>
              <a:t>01</a:t>
            </a:r>
          </a:p>
        </p:txBody>
      </p:sp>
      <p:sp>
        <p:nvSpPr>
          <p:cNvPr id="10" name="">
            <a:extLst xmlns:a="http://schemas.openxmlformats.org/drawingml/2006/main">
              <a:ext uri="{FF2B5EF4-FFF2-40B4-BE49-F238E27FC236}">
                <a16:creationId xmlns:a16="http://schemas.microsoft.com/office/drawing/2014/main" id="{E4858445-37DC-4F63-8F23-255ACF6AA542}"/>
              </a:ext>
            </a:extLst>
          </p:cNvPr>
          <p:cNvSpPr>
            <a:spLocks xmlns:a="http://schemas.openxmlformats.org/drawingml/2006/main" noGrp="1"/>
          </p:cNvSpPr>
          <p:nvPr/>
        </p:nvSpPr>
        <p:spPr>
          <a:xfrm xmlns:a="http://schemas.openxmlformats.org/drawingml/2006/main">
            <a:off x="800100" y="2124075"/>
            <a:ext cx="2819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7A1F3D"/>
                </a:solidFill>
                <a:latin typeface="Nimbus Sans"/>
                <a:ea typeface="Nimbus Sans"/>
                <a:cs typeface="Nimbus Sans"/>
              </a:defRPr>
            </a:pPr>
            <a:r>
              <a:rPr sz="1350" b="1" spc="0">
                <a:solidFill>
                  <a:srgbClr val="7A1F3D"/>
                </a:solidFill>
                <a:latin typeface="Nimbus Sans"/>
                <a:ea typeface="Nimbus Sans"/>
                <a:cs typeface="Nimbus Sans"/>
              </a:rPr>
              <a:t>THE EXPERT SKEPTIC</a:t>
            </a:r>
          </a:p>
        </p:txBody>
      </p:sp>
      <p:sp>
        <p:nvSpPr>
          <p:cNvPr id="11" name="">
            <a:extLst xmlns:a="http://schemas.openxmlformats.org/drawingml/2006/main">
              <a:ext uri="{FF2B5EF4-FFF2-40B4-BE49-F238E27FC236}">
                <a16:creationId xmlns:a16="http://schemas.microsoft.com/office/drawing/2014/main" id="{3E08252E-3A9D-45A1-819C-C4A38F13BF20}"/>
              </a:ext>
            </a:extLst>
          </p:cNvPr>
          <p:cNvSpPr>
            <a:spLocks xmlns:a="http://schemas.openxmlformats.org/drawingml/2006/main" noGrp="1"/>
          </p:cNvSpPr>
          <p:nvPr/>
        </p:nvSpPr>
        <p:spPr>
          <a:xfrm xmlns:a="http://schemas.openxmlformats.org/drawingml/2006/main">
            <a:off x="800100" y="2886075"/>
            <a:ext cx="28194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025" b="0" spc="0">
                <a:solidFill>
                  <a:srgbClr val="071B3D"/>
                </a:solidFill>
                <a:latin typeface="DejaVu Serif"/>
                <a:ea typeface="DejaVu Serif"/>
                <a:cs typeface="DejaVu Serif"/>
              </a:defRPr>
            </a:pPr>
            <a:r>
              <a:rPr sz="2025" b="0" spc="0">
                <a:solidFill>
                  <a:srgbClr val="071B3D"/>
                </a:solidFill>
                <a:latin typeface="DejaVu Serif"/>
                <a:ea typeface="DejaVu Serif"/>
                <a:cs typeface="DejaVu Serif"/>
              </a:rPr>
              <a:t>“I will not teach it how to take my job.”</a:t>
            </a:r>
          </a:p>
        </p:txBody>
      </p:sp>
      <p:sp>
        <p:nvSpPr>
          <p:cNvPr id="12" name="">
            <a:extLst xmlns:a="http://schemas.openxmlformats.org/drawingml/2006/main">
              <a:ext uri="{FF2B5EF4-FFF2-40B4-BE49-F238E27FC236}">
                <a16:creationId xmlns:a16="http://schemas.microsoft.com/office/drawing/2014/main" id="{D5D9D825-C761-443A-8900-821AAEF98489}"/>
              </a:ext>
            </a:extLst>
          </p:cNvPr>
          <p:cNvSpPr>
            <a:spLocks xmlns:a="http://schemas.openxmlformats.org/drawingml/2006/main" noGrp="1"/>
          </p:cNvSpPr>
          <p:nvPr/>
        </p:nvSpPr>
        <p:spPr>
          <a:xfrm xmlns:a="http://schemas.openxmlformats.org/drawingml/2006/main">
            <a:off x="800100" y="4238625"/>
            <a:ext cx="28194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8420E0EF-A569-43BA-8506-057A59E1AF35}"/>
              </a:ext>
            </a:extLst>
          </p:cNvPr>
          <p:cNvSpPr>
            <a:spLocks xmlns:a="http://schemas.openxmlformats.org/drawingml/2006/main" noGrp="1"/>
          </p:cNvSpPr>
          <p:nvPr/>
        </p:nvSpPr>
        <p:spPr>
          <a:xfrm xmlns:a="http://schemas.openxmlformats.org/drawingml/2006/main">
            <a:off x="800100" y="4476750"/>
            <a:ext cx="2819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050" b="1" spc="1">
                <a:solidFill>
                  <a:srgbClr val="7A1F3D"/>
                </a:solidFill>
                <a:latin typeface="Nimbus Sans"/>
                <a:ea typeface="Nimbus Sans"/>
                <a:cs typeface="Nimbus Sans"/>
              </a:defRPr>
            </a:pPr>
            <a:r>
              <a:rPr sz="1050" b="1" spc="1">
                <a:solidFill>
                  <a:srgbClr val="7A1F3D"/>
                </a:solidFill>
                <a:latin typeface="Nimbus Sans"/>
                <a:ea typeface="Nimbus Sans"/>
                <a:cs typeface="Nimbus Sans"/>
              </a:rPr>
              <a:t>FEAR + IDENTITY</a:t>
            </a:r>
          </a:p>
        </p:txBody>
      </p:sp>
      <p:sp>
        <p:nvSpPr>
          <p:cNvPr id="14" name="">
            <a:extLst xmlns:a="http://schemas.openxmlformats.org/drawingml/2006/main">
              <a:ext uri="{FF2B5EF4-FFF2-40B4-BE49-F238E27FC236}">
                <a16:creationId xmlns:a16="http://schemas.microsoft.com/office/drawing/2014/main" id="{3FE96546-AFD3-4ACA-A529-D6495D1FA7B2}"/>
              </a:ext>
            </a:extLst>
          </p:cNvPr>
          <p:cNvSpPr>
            <a:spLocks xmlns:a="http://schemas.openxmlformats.org/drawingml/2006/main" noGrp="1"/>
          </p:cNvSpPr>
          <p:nvPr/>
        </p:nvSpPr>
        <p:spPr>
          <a:xfrm xmlns:a="http://schemas.openxmlformats.org/drawingml/2006/main">
            <a:off x="4229100" y="1428750"/>
            <a:ext cx="3238500" cy="38100"/>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9D621D9A-3E14-4EC1-B20D-579F72A4036B}"/>
              </a:ext>
            </a:extLst>
          </p:cNvPr>
          <p:cNvSpPr>
            <a:spLocks xmlns:a="http://schemas.openxmlformats.org/drawingml/2006/main" noGrp="1"/>
          </p:cNvSpPr>
          <p:nvPr/>
        </p:nvSpPr>
        <p:spPr>
          <a:xfrm xmlns:a="http://schemas.openxmlformats.org/drawingml/2006/main">
            <a:off x="4438650" y="167640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C7A052"/>
                </a:solidFill>
                <a:latin typeface="DejaVu Serif"/>
                <a:ea typeface="DejaVu Serif"/>
                <a:cs typeface="DejaVu Serif"/>
              </a:defRPr>
            </a:pPr>
            <a:r>
              <a:rPr sz="1350" b="1" spc="0">
                <a:solidFill>
                  <a:srgbClr val="C7A052"/>
                </a:solidFill>
                <a:latin typeface="DejaVu Serif"/>
                <a:ea typeface="DejaVu Serif"/>
                <a:cs typeface="DejaVu Serif"/>
              </a:rPr>
              <a:t>02</a:t>
            </a:r>
          </a:p>
        </p:txBody>
      </p:sp>
      <p:sp>
        <p:nvSpPr>
          <p:cNvPr id="16" name="">
            <a:extLst xmlns:a="http://schemas.openxmlformats.org/drawingml/2006/main">
              <a:ext uri="{FF2B5EF4-FFF2-40B4-BE49-F238E27FC236}">
                <a16:creationId xmlns:a16="http://schemas.microsoft.com/office/drawing/2014/main" id="{44040770-5DB3-4DFF-8CCD-5B42A034CEB6}"/>
              </a:ext>
            </a:extLst>
          </p:cNvPr>
          <p:cNvSpPr>
            <a:spLocks xmlns:a="http://schemas.openxmlformats.org/drawingml/2006/main" noGrp="1"/>
          </p:cNvSpPr>
          <p:nvPr/>
        </p:nvSpPr>
        <p:spPr>
          <a:xfrm xmlns:a="http://schemas.openxmlformats.org/drawingml/2006/main">
            <a:off x="4438650" y="2124075"/>
            <a:ext cx="2819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C7A052"/>
                </a:solidFill>
                <a:latin typeface="Nimbus Sans"/>
                <a:ea typeface="Nimbus Sans"/>
                <a:cs typeface="Nimbus Sans"/>
              </a:defRPr>
            </a:pPr>
            <a:r>
              <a:rPr sz="1350" b="1" spc="0">
                <a:solidFill>
                  <a:srgbClr val="C7A052"/>
                </a:solidFill>
                <a:latin typeface="Nimbus Sans"/>
                <a:ea typeface="Nimbus Sans"/>
                <a:cs typeface="Nimbus Sans"/>
              </a:rPr>
              <a:t>THE WILLING PROFESSIONAL</a:t>
            </a:r>
          </a:p>
        </p:txBody>
      </p:sp>
      <p:sp>
        <p:nvSpPr>
          <p:cNvPr id="17" name="">
            <a:extLst xmlns:a="http://schemas.openxmlformats.org/drawingml/2006/main">
              <a:ext uri="{FF2B5EF4-FFF2-40B4-BE49-F238E27FC236}">
                <a16:creationId xmlns:a16="http://schemas.microsoft.com/office/drawing/2014/main" id="{440623CD-F63B-43F7-A6A9-2593100FD576}"/>
              </a:ext>
            </a:extLst>
          </p:cNvPr>
          <p:cNvSpPr>
            <a:spLocks xmlns:a="http://schemas.openxmlformats.org/drawingml/2006/main" noGrp="1"/>
          </p:cNvSpPr>
          <p:nvPr/>
        </p:nvSpPr>
        <p:spPr>
          <a:xfrm xmlns:a="http://schemas.openxmlformats.org/drawingml/2006/main">
            <a:off x="4438650" y="2886075"/>
            <a:ext cx="28194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025" b="0" spc="0">
                <a:solidFill>
                  <a:srgbClr val="071B3D"/>
                </a:solidFill>
                <a:latin typeface="DejaVu Serif"/>
                <a:ea typeface="DejaVu Serif"/>
                <a:cs typeface="DejaVu Serif"/>
              </a:defRPr>
            </a:pPr>
            <a:r>
              <a:rPr sz="2025" b="0" spc="0">
                <a:solidFill>
                  <a:srgbClr val="071B3D"/>
                </a:solidFill>
                <a:latin typeface="DejaVu Serif"/>
                <a:ea typeface="DejaVu Serif"/>
                <a:cs typeface="DejaVu Serif"/>
              </a:rPr>
              <a:t>“I want to learn. I do not have time to practice.”</a:t>
            </a:r>
          </a:p>
        </p:txBody>
      </p:sp>
      <p:sp>
        <p:nvSpPr>
          <p:cNvPr id="18" name="">
            <a:extLst xmlns:a="http://schemas.openxmlformats.org/drawingml/2006/main">
              <a:ext uri="{FF2B5EF4-FFF2-40B4-BE49-F238E27FC236}">
                <a16:creationId xmlns:a16="http://schemas.microsoft.com/office/drawing/2014/main" id="{1B9EB7C8-6D4B-45E5-9FAA-9191B7FD3260}"/>
              </a:ext>
            </a:extLst>
          </p:cNvPr>
          <p:cNvSpPr>
            <a:spLocks xmlns:a="http://schemas.openxmlformats.org/drawingml/2006/main" noGrp="1"/>
          </p:cNvSpPr>
          <p:nvPr/>
        </p:nvSpPr>
        <p:spPr>
          <a:xfrm xmlns:a="http://schemas.openxmlformats.org/drawingml/2006/main">
            <a:off x="4438650" y="4238625"/>
            <a:ext cx="28194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DD42F156-1B36-49F3-8C09-8FE93457B092}"/>
              </a:ext>
            </a:extLst>
          </p:cNvPr>
          <p:cNvSpPr>
            <a:spLocks xmlns:a="http://schemas.openxmlformats.org/drawingml/2006/main" noGrp="1"/>
          </p:cNvSpPr>
          <p:nvPr/>
        </p:nvSpPr>
        <p:spPr>
          <a:xfrm xmlns:a="http://schemas.openxmlformats.org/drawingml/2006/main">
            <a:off x="4438650" y="4476750"/>
            <a:ext cx="2819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050" b="1" spc="1">
                <a:solidFill>
                  <a:srgbClr val="C7A052"/>
                </a:solidFill>
                <a:latin typeface="Nimbus Sans"/>
                <a:ea typeface="Nimbus Sans"/>
                <a:cs typeface="Nimbus Sans"/>
              </a:defRPr>
            </a:pPr>
            <a:r>
              <a:rPr sz="1050" b="1" spc="1">
                <a:solidFill>
                  <a:srgbClr val="C7A052"/>
                </a:solidFill>
                <a:latin typeface="Nimbus Sans"/>
                <a:ea typeface="Nimbus Sans"/>
                <a:cs typeface="Nimbus Sans"/>
              </a:rPr>
              <a:t>NO PROTECTED TIME</a:t>
            </a:r>
          </a:p>
        </p:txBody>
      </p:sp>
      <p:sp>
        <p:nvSpPr>
          <p:cNvPr id="20" name="">
            <a:extLst xmlns:a="http://schemas.openxmlformats.org/drawingml/2006/main">
              <a:ext uri="{FF2B5EF4-FFF2-40B4-BE49-F238E27FC236}">
                <a16:creationId xmlns:a16="http://schemas.microsoft.com/office/drawing/2014/main" id="{43615CA6-EA71-4DBD-9923-734DF0AFBEE3}"/>
              </a:ext>
            </a:extLst>
          </p:cNvPr>
          <p:cNvSpPr>
            <a:spLocks xmlns:a="http://schemas.openxmlformats.org/drawingml/2006/main" noGrp="1"/>
          </p:cNvSpPr>
          <p:nvPr/>
        </p:nvSpPr>
        <p:spPr>
          <a:xfrm xmlns:a="http://schemas.openxmlformats.org/drawingml/2006/main">
            <a:off x="7867650" y="1428750"/>
            <a:ext cx="3238500" cy="38100"/>
          </a:xfrm>
          <a:prstGeom xmlns:a="http://schemas.openxmlformats.org/drawingml/2006/main" prst="rect">
            <a:avLst/>
          </a:prstGeom>
          <a:solidFill xmlns:a="http://schemas.openxmlformats.org/drawingml/2006/main">
            <a:srgbClr val="071B3D"/>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94E91E71-D7AC-43DF-A454-56675E6CCA57}"/>
              </a:ext>
            </a:extLst>
          </p:cNvPr>
          <p:cNvSpPr>
            <a:spLocks xmlns:a="http://schemas.openxmlformats.org/drawingml/2006/main" noGrp="1"/>
          </p:cNvSpPr>
          <p:nvPr/>
        </p:nvSpPr>
        <p:spPr>
          <a:xfrm xmlns:a="http://schemas.openxmlformats.org/drawingml/2006/main">
            <a:off x="8077200" y="167640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071B3D"/>
                </a:solidFill>
                <a:latin typeface="DejaVu Serif"/>
                <a:ea typeface="DejaVu Serif"/>
                <a:cs typeface="DejaVu Serif"/>
              </a:defRPr>
            </a:pPr>
            <a:r>
              <a:rPr sz="1350" b="1" spc="0">
                <a:solidFill>
                  <a:srgbClr val="071B3D"/>
                </a:solidFill>
                <a:latin typeface="DejaVu Serif"/>
                <a:ea typeface="DejaVu Serif"/>
                <a:cs typeface="DejaVu Serif"/>
              </a:rPr>
              <a:t>03</a:t>
            </a:r>
          </a:p>
        </p:txBody>
      </p:sp>
      <p:sp>
        <p:nvSpPr>
          <p:cNvPr id="22" name="">
            <a:extLst xmlns:a="http://schemas.openxmlformats.org/drawingml/2006/main">
              <a:ext uri="{FF2B5EF4-FFF2-40B4-BE49-F238E27FC236}">
                <a16:creationId xmlns:a16="http://schemas.microsoft.com/office/drawing/2014/main" id="{CE11D759-3F89-4F2B-9125-F0B8F09B10DA}"/>
              </a:ext>
            </a:extLst>
          </p:cNvPr>
          <p:cNvSpPr>
            <a:spLocks xmlns:a="http://schemas.openxmlformats.org/drawingml/2006/main" noGrp="1"/>
          </p:cNvSpPr>
          <p:nvPr/>
        </p:nvSpPr>
        <p:spPr>
          <a:xfrm xmlns:a="http://schemas.openxmlformats.org/drawingml/2006/main">
            <a:off x="8077200" y="2124075"/>
            <a:ext cx="2819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071B3D"/>
                </a:solidFill>
                <a:latin typeface="Nimbus Sans"/>
                <a:ea typeface="Nimbus Sans"/>
                <a:cs typeface="Nimbus Sans"/>
              </a:defRPr>
            </a:pPr>
            <a:r>
              <a:rPr sz="1350" b="1" spc="0">
                <a:solidFill>
                  <a:srgbClr val="071B3D"/>
                </a:solidFill>
                <a:latin typeface="Nimbus Sans"/>
                <a:ea typeface="Nimbus Sans"/>
                <a:cs typeface="Nimbus Sans"/>
              </a:rPr>
              <a:t>THE EAGER USER</a:t>
            </a:r>
          </a:p>
        </p:txBody>
      </p:sp>
      <p:sp>
        <p:nvSpPr>
          <p:cNvPr id="23" name="">
            <a:extLst xmlns:a="http://schemas.openxmlformats.org/drawingml/2006/main">
              <a:ext uri="{FF2B5EF4-FFF2-40B4-BE49-F238E27FC236}">
                <a16:creationId xmlns:a16="http://schemas.microsoft.com/office/drawing/2014/main" id="{BA2D5140-ADDD-44C1-8C48-967F91E3B639}"/>
              </a:ext>
            </a:extLst>
          </p:cNvPr>
          <p:cNvSpPr>
            <a:spLocks xmlns:a="http://schemas.openxmlformats.org/drawingml/2006/main" noGrp="1"/>
          </p:cNvSpPr>
          <p:nvPr/>
        </p:nvSpPr>
        <p:spPr>
          <a:xfrm xmlns:a="http://schemas.openxmlformats.org/drawingml/2006/main">
            <a:off x="8077200" y="2886075"/>
            <a:ext cx="28194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025" b="0" spc="0">
                <a:solidFill>
                  <a:srgbClr val="071B3D"/>
                </a:solidFill>
                <a:latin typeface="DejaVu Serif"/>
                <a:ea typeface="DejaVu Serif"/>
                <a:cs typeface="DejaVu Serif"/>
              </a:defRPr>
            </a:pPr>
            <a:r>
              <a:rPr sz="2025" b="0" spc="0">
                <a:solidFill>
                  <a:srgbClr val="071B3D"/>
                </a:solidFill>
                <a:latin typeface="DejaVu Serif"/>
                <a:ea typeface="DejaVu Serif"/>
                <a:cs typeface="DejaVu Serif"/>
              </a:rPr>
              <a:t>“I use it all the time.”</a:t>
            </a:r>
          </a:p>
        </p:txBody>
      </p:sp>
      <p:sp>
        <p:nvSpPr>
          <p:cNvPr id="24" name="">
            <a:extLst xmlns:a="http://schemas.openxmlformats.org/drawingml/2006/main">
              <a:ext uri="{FF2B5EF4-FFF2-40B4-BE49-F238E27FC236}">
                <a16:creationId xmlns:a16="http://schemas.microsoft.com/office/drawing/2014/main" id="{15E38229-A001-41FD-B8E3-B4CC5DB5836D}"/>
              </a:ext>
            </a:extLst>
          </p:cNvPr>
          <p:cNvSpPr>
            <a:spLocks xmlns:a="http://schemas.openxmlformats.org/drawingml/2006/main" noGrp="1"/>
          </p:cNvSpPr>
          <p:nvPr/>
        </p:nvSpPr>
        <p:spPr>
          <a:xfrm xmlns:a="http://schemas.openxmlformats.org/drawingml/2006/main">
            <a:off x="8077200" y="4238625"/>
            <a:ext cx="28194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DEFE8CDD-ED44-4D71-98CD-04F60991F336}"/>
              </a:ext>
            </a:extLst>
          </p:cNvPr>
          <p:cNvSpPr>
            <a:spLocks xmlns:a="http://schemas.openxmlformats.org/drawingml/2006/main" noGrp="1"/>
          </p:cNvSpPr>
          <p:nvPr/>
        </p:nvSpPr>
        <p:spPr>
          <a:xfrm xmlns:a="http://schemas.openxmlformats.org/drawingml/2006/main">
            <a:off x="8077200" y="4476750"/>
            <a:ext cx="2819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050" b="1" spc="1">
                <a:solidFill>
                  <a:srgbClr val="071B3D"/>
                </a:solidFill>
                <a:latin typeface="Nimbus Sans"/>
                <a:ea typeface="Nimbus Sans"/>
                <a:cs typeface="Nimbus Sans"/>
              </a:defRPr>
            </a:pPr>
            <a:r>
              <a:rPr sz="1050" b="1" spc="1">
                <a:solidFill>
                  <a:srgbClr val="071B3D"/>
                </a:solidFill>
                <a:latin typeface="Nimbus Sans"/>
                <a:ea typeface="Nimbus Sans"/>
                <a:cs typeface="Nimbus Sans"/>
              </a:rPr>
              <a:t>ENERGY WITHOUT JUDGMENT</a:t>
            </a:r>
          </a:p>
        </p:txBody>
      </p:sp>
      <p:sp>
        <p:nvSpPr>
          <p:cNvPr id="26" name="">
            <a:extLst xmlns:a="http://schemas.openxmlformats.org/drawingml/2006/main">
              <a:ext uri="{FF2B5EF4-FFF2-40B4-BE49-F238E27FC236}">
                <a16:creationId xmlns:a16="http://schemas.microsoft.com/office/drawing/2014/main" id="{618EDF2B-6C63-4E90-A71C-F6A1E3FBC5B3}"/>
              </a:ext>
            </a:extLst>
          </p:cNvPr>
          <p:cNvSpPr>
            <a:spLocks xmlns:a="http://schemas.openxmlformats.org/drawingml/2006/main" noGrp="1"/>
          </p:cNvSpPr>
          <p:nvPr/>
        </p:nvSpPr>
        <p:spPr>
          <a:xfrm xmlns:a="http://schemas.openxmlformats.org/drawingml/2006/main">
            <a:off x="590550" y="5686425"/>
            <a:ext cx="10668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1061"/>
          </a:bodyPr>
          <a:lstStyle xmlns:a="http://schemas.openxmlformats.org/drawingml/2006/main"/>
          <a:p xmlns:a="http://schemas.openxmlformats.org/drawingml/2006/main">
            <a:pPr algn="ctr">
              <a:defRPr sz="1650" b="1" spc="0">
                <a:solidFill>
                  <a:srgbClr val="7A1F3D"/>
                </a:solidFill>
                <a:latin typeface="DejaVu Serif"/>
                <a:ea typeface="DejaVu Serif"/>
                <a:cs typeface="DejaVu Serif"/>
              </a:defRPr>
            </a:pPr>
            <a:r>
              <a:rPr sz="1650" b="1" spc="0">
                <a:solidFill>
                  <a:srgbClr val="7A1F3D"/>
                </a:solidFill>
                <a:latin typeface="DejaVu Serif"/>
                <a:ea typeface="DejaVu Serif"/>
                <a:cs typeface="DejaVu Serif"/>
              </a:rPr>
              <a:t>One training strategy will fail all three.</a:t>
            </a:r>
          </a:p>
        </p:txBody>
      </p:sp>
    </p:spTree>
    <p:extLst>
      <p:ext uri="{BB962C8B-B14F-4D97-AF65-F5344CB8AC3E}">
        <p14:creationId xmlns:p14="http://schemas.microsoft.com/office/powerpoint/2010/main" val="1885030412"/>
      </p:ext>
    </p:extLst>
  </p:cSld>
</p:sld>
</file>

<file path=ppt/slides/slide15.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57809AC3-8348-4778-9825-61AE70E5C0C2}"/>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5760F762-EAA1-4BE5-ABA4-9D9EA2EB8C7D}"/>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44309A1C-D087-4589-B13E-2522F7EBC4D5}"/>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E13DBD9-D8D9-4B51-A808-E2F5141C5B85}"/>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EMPLOYEE 01 · THE EXPERT SKEPTIC</a:t>
            </a:r>
          </a:p>
        </p:txBody>
      </p:sp>
      <p:sp>
        <p:nvSpPr>
          <p:cNvPr id="5" name="">
            <a:extLst xmlns:a="http://schemas.openxmlformats.org/drawingml/2006/main">
              <a:ext uri="{FF2B5EF4-FFF2-40B4-BE49-F238E27FC236}">
                <a16:creationId xmlns:a16="http://schemas.microsoft.com/office/drawing/2014/main" id="{3E9DBBC5-9453-4680-9159-75FCF85489E3}"/>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7E4C35D-FF0E-4473-B9BF-A2AEDA7DF5E2}"/>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5007E2BA-D3F6-420B-A617-E130B8537D92}"/>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15</a:t>
            </a:r>
          </a:p>
        </p:txBody>
      </p:sp>
      <p:sp>
        <p:nvSpPr>
          <p:cNvPr id="8" name="">
            <a:extLst xmlns:a="http://schemas.openxmlformats.org/drawingml/2006/main">
              <a:ext uri="{FF2B5EF4-FFF2-40B4-BE49-F238E27FC236}">
                <a16:creationId xmlns:a16="http://schemas.microsoft.com/office/drawing/2014/main" id="{BF4643A3-FC66-459D-8EBB-1A20AE210F79}"/>
              </a:ext>
            </a:extLst>
          </p:cNvPr>
          <p:cNvSpPr>
            <a:spLocks xmlns:a="http://schemas.openxmlformats.org/drawingml/2006/main" noGrp="1"/>
          </p:cNvSpPr>
          <p:nvPr/>
        </p:nvSpPr>
        <p:spPr>
          <a:xfrm xmlns:a="http://schemas.openxmlformats.org/drawingml/2006/main">
            <a:off x="590550" y="1123950"/>
            <a:ext cx="98107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3600" b="0" spc="0">
                <a:solidFill>
                  <a:srgbClr val="7A1F3D"/>
                </a:solidFill>
                <a:latin typeface="DejaVu Serif"/>
                <a:ea typeface="DejaVu Serif"/>
                <a:cs typeface="DejaVu Serif"/>
              </a:defRPr>
            </a:pPr>
            <a:r>
              <a:rPr sz="3600" b="0" spc="0">
                <a:solidFill>
                  <a:srgbClr val="7A1F3D"/>
                </a:solidFill>
                <a:latin typeface="DejaVu Serif"/>
                <a:ea typeface="DejaVu Serif"/>
                <a:cs typeface="DejaVu Serif"/>
              </a:rPr>
              <a:t>“I will not teach it how to take my job.”</a:t>
            </a:r>
          </a:p>
        </p:txBody>
      </p:sp>
      <p:sp>
        <p:nvSpPr>
          <p:cNvPr id="9" name="">
            <a:extLst xmlns:a="http://schemas.openxmlformats.org/drawingml/2006/main">
              <a:ext uri="{FF2B5EF4-FFF2-40B4-BE49-F238E27FC236}">
                <a16:creationId xmlns:a16="http://schemas.microsoft.com/office/drawing/2014/main" id="{A06F9DDD-03DA-41D8-8C11-E094B9692C71}"/>
              </a:ext>
            </a:extLst>
          </p:cNvPr>
          <p:cNvSpPr>
            <a:spLocks xmlns:a="http://schemas.openxmlformats.org/drawingml/2006/main" noGrp="1"/>
          </p:cNvSpPr>
          <p:nvPr/>
        </p:nvSpPr>
        <p:spPr>
          <a:xfrm xmlns:a="http://schemas.openxmlformats.org/drawingml/2006/main">
            <a:off x="590550" y="2724150"/>
            <a:ext cx="10715625" cy="38100"/>
          </a:xfrm>
          <a:prstGeom xmlns:a="http://schemas.openxmlformats.org/drawingml/2006/main" prst="rect">
            <a:avLst/>
          </a:prstGeom>
          <a:solidFill xmlns:a="http://schemas.openxmlformats.org/drawingml/2006/main">
            <a:srgbClr val="7A1F3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DBEDB88-1A10-44CF-BD80-1A3B569D3479}"/>
              </a:ext>
            </a:extLst>
          </p:cNvPr>
          <p:cNvSpPr>
            <a:spLocks xmlns:a="http://schemas.openxmlformats.org/drawingml/2006/main" noGrp="1"/>
          </p:cNvSpPr>
          <p:nvPr/>
        </p:nvSpPr>
        <p:spPr>
          <a:xfrm xmlns:a="http://schemas.openxmlformats.org/drawingml/2006/main">
            <a:off x="857250" y="2952750"/>
            <a:ext cx="101727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75" b="0" spc="0">
                <a:solidFill>
                  <a:srgbClr val="46556A"/>
                </a:solidFill>
                <a:latin typeface="Nimbus Sans"/>
                <a:ea typeface="Nimbus Sans"/>
                <a:cs typeface="Nimbus Sans"/>
              </a:defRPr>
            </a:pPr>
            <a:r>
              <a:rPr sz="1875" b="0" spc="0">
                <a:solidFill>
                  <a:srgbClr val="46556A"/>
                </a:solidFill>
                <a:latin typeface="Nimbus Sans"/>
                <a:ea typeface="Nimbus Sans"/>
                <a:cs typeface="Nimbus Sans"/>
              </a:rPr>
              <a:t>He knew the work. He had survived enough system rollouts to know that today’s transformation can become next quarter’s forgotten password. Nobody had trained him, but everyone expected him to trust the outcome.</a:t>
            </a:r>
          </a:p>
        </p:txBody>
      </p:sp>
      <p:sp>
        <p:nvSpPr>
          <p:cNvPr id="11" name="">
            <a:extLst xmlns:a="http://schemas.openxmlformats.org/drawingml/2006/main">
              <a:ext uri="{FF2B5EF4-FFF2-40B4-BE49-F238E27FC236}">
                <a16:creationId xmlns:a16="http://schemas.microsoft.com/office/drawing/2014/main" id="{27316FBF-8594-4A9A-AD68-A86776D57853}"/>
              </a:ext>
            </a:extLst>
          </p:cNvPr>
          <p:cNvSpPr>
            <a:spLocks xmlns:a="http://schemas.openxmlformats.org/drawingml/2006/main" noGrp="1"/>
          </p:cNvSpPr>
          <p:nvPr/>
        </p:nvSpPr>
        <p:spPr>
          <a:xfrm xmlns:a="http://schemas.openxmlformats.org/drawingml/2006/main">
            <a:off x="857250" y="4219575"/>
            <a:ext cx="990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8406"/>
          </a:bodyPr>
          <a:lstStyle xmlns:a="http://schemas.openxmlformats.org/drawingml/2006/main"/>
          <a:p xmlns:a="http://schemas.openxmlformats.org/drawingml/2006/main">
            <a:pPr algn="ctr">
              <a:defRPr sz="1725" b="1" spc="0">
                <a:solidFill>
                  <a:srgbClr val="7A1F3D"/>
                </a:solidFill>
                <a:latin typeface="DejaVu Serif"/>
                <a:ea typeface="DejaVu Serif"/>
                <a:cs typeface="DejaVu Serif"/>
              </a:defRPr>
            </a:pPr>
            <a:r>
              <a:rPr sz="1725" b="1" spc="0">
                <a:solidFill>
                  <a:srgbClr val="7A1F3D"/>
                </a:solidFill>
                <a:latin typeface="DejaVu Serif"/>
                <a:ea typeface="DejaVu Serif"/>
                <a:cs typeface="DejaVu Serif"/>
              </a:rPr>
              <a:t>His resistance was information, not insubordination.</a:t>
            </a:r>
          </a:p>
        </p:txBody>
      </p:sp>
    </p:spTree>
    <p:extLst>
      <p:ext uri="{BB962C8B-B14F-4D97-AF65-F5344CB8AC3E}">
        <p14:creationId xmlns:p14="http://schemas.microsoft.com/office/powerpoint/2010/main" val="314834655"/>
      </p:ext>
    </p:extLst>
  </p:cSld>
</p:sld>
</file>

<file path=ppt/slides/slide16.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E27C5020-7971-4673-8763-E7CB39609318}"/>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2D18C39A-C2AC-493B-ADE2-9A189E5758D5}"/>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CAD6089D-D28A-4C70-A711-81D0093A2C51}"/>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6591CED-D954-4D3E-8F81-63C56F0C7F7D}"/>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EMPLOYEE 02 · THE WILLING PROFESSIONAL</a:t>
            </a:r>
          </a:p>
        </p:txBody>
      </p:sp>
      <p:sp>
        <p:nvSpPr>
          <p:cNvPr id="5" name="">
            <a:extLst xmlns:a="http://schemas.openxmlformats.org/drawingml/2006/main">
              <a:ext uri="{FF2B5EF4-FFF2-40B4-BE49-F238E27FC236}">
                <a16:creationId xmlns:a16="http://schemas.microsoft.com/office/drawing/2014/main" id="{C02E233D-9E77-4058-BFFD-3DD31CD3683C}"/>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E3F98D4-13BE-4C94-B9BE-83011629EB15}"/>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FA729E75-203B-4FA0-8C46-CEA74430A9CA}"/>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16</a:t>
            </a:r>
          </a:p>
        </p:txBody>
      </p:sp>
      <p:sp>
        <p:nvSpPr>
          <p:cNvPr id="8" name="">
            <a:extLst xmlns:a="http://schemas.openxmlformats.org/drawingml/2006/main">
              <a:ext uri="{FF2B5EF4-FFF2-40B4-BE49-F238E27FC236}">
                <a16:creationId xmlns:a16="http://schemas.microsoft.com/office/drawing/2014/main" id="{4A2B3EB6-100D-46EF-A316-E246C9C881F8}"/>
              </a:ext>
            </a:extLst>
          </p:cNvPr>
          <p:cNvSpPr>
            <a:spLocks xmlns:a="http://schemas.openxmlformats.org/drawingml/2006/main" noGrp="1"/>
          </p:cNvSpPr>
          <p:nvPr/>
        </p:nvSpPr>
        <p:spPr>
          <a:xfrm xmlns:a="http://schemas.openxmlformats.org/drawingml/2006/main">
            <a:off x="590550" y="1123950"/>
            <a:ext cx="100012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3600" b="0" spc="0">
                <a:solidFill>
                  <a:srgbClr val="071B3D"/>
                </a:solidFill>
                <a:latin typeface="DejaVu Serif"/>
                <a:ea typeface="DejaVu Serif"/>
                <a:cs typeface="DejaVu Serif"/>
              </a:defRPr>
            </a:pPr>
            <a:r>
              <a:rPr sz="3600" b="0" spc="0">
                <a:solidFill>
                  <a:srgbClr val="071B3D"/>
                </a:solidFill>
                <a:latin typeface="DejaVu Serif"/>
                <a:ea typeface="DejaVu Serif"/>
                <a:cs typeface="DejaVu Serif"/>
              </a:rPr>
              <a:t>She wanted to learn. Her calendar had other plans.</a:t>
            </a:r>
          </a:p>
        </p:txBody>
      </p:sp>
      <p:sp>
        <p:nvSpPr>
          <p:cNvPr id="9" name="">
            <a:extLst xmlns:a="http://schemas.openxmlformats.org/drawingml/2006/main">
              <a:ext uri="{FF2B5EF4-FFF2-40B4-BE49-F238E27FC236}">
                <a16:creationId xmlns:a16="http://schemas.microsoft.com/office/drawing/2014/main" id="{B8826BA5-B35C-436D-B005-310667525BC8}"/>
              </a:ext>
            </a:extLst>
          </p:cNvPr>
          <p:cNvSpPr>
            <a:spLocks xmlns:a="http://schemas.openxmlformats.org/drawingml/2006/main" noGrp="1"/>
          </p:cNvSpPr>
          <p:nvPr/>
        </p:nvSpPr>
        <p:spPr>
          <a:xfrm xmlns:a="http://schemas.openxmlformats.org/drawingml/2006/main">
            <a:off x="590550" y="2724150"/>
            <a:ext cx="10715625" cy="38100"/>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0E78A70-47F2-48FB-915F-33D7204D9A1D}"/>
              </a:ext>
            </a:extLst>
          </p:cNvPr>
          <p:cNvSpPr>
            <a:spLocks xmlns:a="http://schemas.openxmlformats.org/drawingml/2006/main" noGrp="1"/>
          </p:cNvSpPr>
          <p:nvPr/>
        </p:nvSpPr>
        <p:spPr>
          <a:xfrm xmlns:a="http://schemas.openxmlformats.org/drawingml/2006/main">
            <a:off x="857250" y="2952750"/>
            <a:ext cx="101727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75" b="0" spc="0">
                <a:solidFill>
                  <a:srgbClr val="46556A"/>
                </a:solidFill>
                <a:latin typeface="Nimbus Sans"/>
                <a:ea typeface="Nimbus Sans"/>
                <a:cs typeface="Nimbus Sans"/>
              </a:defRPr>
            </a:pPr>
            <a:r>
              <a:rPr sz="1875" b="0" spc="0">
                <a:solidFill>
                  <a:srgbClr val="46556A"/>
                </a:solidFill>
                <a:latin typeface="Nimbus Sans"/>
                <a:ea typeface="Nimbus Sans"/>
                <a:cs typeface="Nimbus Sans"/>
              </a:rPr>
              <a:t>She was interested in AI and could see the value. But practice had to compete with deadlines, meetings and customer work. She had time to learn AI right after she finished the work AI was supposed to help with.</a:t>
            </a:r>
          </a:p>
        </p:txBody>
      </p:sp>
      <p:sp>
        <p:nvSpPr>
          <p:cNvPr id="11" name="">
            <a:extLst xmlns:a="http://schemas.openxmlformats.org/drawingml/2006/main">
              <a:ext uri="{FF2B5EF4-FFF2-40B4-BE49-F238E27FC236}">
                <a16:creationId xmlns:a16="http://schemas.microsoft.com/office/drawing/2014/main" id="{443DE9AB-F085-4254-95A7-B73679FBCE7C}"/>
              </a:ext>
            </a:extLst>
          </p:cNvPr>
          <p:cNvSpPr>
            <a:spLocks xmlns:a="http://schemas.openxmlformats.org/drawingml/2006/main" noGrp="1"/>
          </p:cNvSpPr>
          <p:nvPr/>
        </p:nvSpPr>
        <p:spPr>
          <a:xfrm xmlns:a="http://schemas.openxmlformats.org/drawingml/2006/main">
            <a:off x="857250" y="4219575"/>
            <a:ext cx="990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8406"/>
          </a:bodyPr>
          <a:lstStyle xmlns:a="http://schemas.openxmlformats.org/drawingml/2006/main"/>
          <a:p xmlns:a="http://schemas.openxmlformats.org/drawingml/2006/main">
            <a:pPr algn="ctr">
              <a:defRPr sz="1725" b="1" spc="0">
                <a:solidFill>
                  <a:srgbClr val="7A1F3D"/>
                </a:solidFill>
                <a:latin typeface="DejaVu Serif"/>
                <a:ea typeface="DejaVu Serif"/>
                <a:cs typeface="DejaVu Serif"/>
              </a:defRPr>
            </a:pPr>
            <a:r>
              <a:rPr sz="1725" b="1" spc="0">
                <a:solidFill>
                  <a:srgbClr val="7A1F3D"/>
                </a:solidFill>
                <a:latin typeface="DejaVu Serif"/>
                <a:ea typeface="DejaVu Serif"/>
                <a:cs typeface="DejaVu Serif"/>
              </a:rPr>
              <a:t>Interest without protected time becomes postponed adoption.</a:t>
            </a:r>
          </a:p>
        </p:txBody>
      </p:sp>
    </p:spTree>
    <p:extLst>
      <p:ext uri="{BB962C8B-B14F-4D97-AF65-F5344CB8AC3E}">
        <p14:creationId xmlns:p14="http://schemas.microsoft.com/office/powerpoint/2010/main" val="2063789063"/>
      </p:ext>
    </p:extLst>
  </p:cSld>
</p:sld>
</file>

<file path=ppt/slides/slide17.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D4FE6A9A-8BD3-4218-9916-747455861739}"/>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8DE61A50-4038-4B89-8C78-0BDCAE372E07}"/>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FFAFFEC2-C969-4658-9101-D9F2114D1830}"/>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62BE9CF-E18A-4E9C-9F8B-F731564F39C7}"/>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EMPLOYEE 03 · THE EAGER USER</a:t>
            </a:r>
          </a:p>
        </p:txBody>
      </p:sp>
      <p:sp>
        <p:nvSpPr>
          <p:cNvPr id="5" name="">
            <a:extLst xmlns:a="http://schemas.openxmlformats.org/drawingml/2006/main">
              <a:ext uri="{FF2B5EF4-FFF2-40B4-BE49-F238E27FC236}">
                <a16:creationId xmlns:a16="http://schemas.microsoft.com/office/drawing/2014/main" id="{B786E29A-E976-4938-A895-708A357CE75F}"/>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751B266-DD54-44E6-9088-5C28A70E7BF1}"/>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75A7F4F8-F4C9-405C-98E2-3A16264E2D0C}"/>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17</a:t>
            </a:r>
          </a:p>
        </p:txBody>
      </p:sp>
      <p:sp>
        <p:nvSpPr>
          <p:cNvPr id="8" name="">
            <a:extLst xmlns:a="http://schemas.openxmlformats.org/drawingml/2006/main">
              <a:ext uri="{FF2B5EF4-FFF2-40B4-BE49-F238E27FC236}">
                <a16:creationId xmlns:a16="http://schemas.microsoft.com/office/drawing/2014/main" id="{6196EFFE-5E5B-4BE1-A158-8D4D0D1EAE92}"/>
              </a:ext>
            </a:extLst>
          </p:cNvPr>
          <p:cNvSpPr>
            <a:spLocks xmlns:a="http://schemas.openxmlformats.org/drawingml/2006/main" noGrp="1"/>
          </p:cNvSpPr>
          <p:nvPr/>
        </p:nvSpPr>
        <p:spPr>
          <a:xfrm xmlns:a="http://schemas.openxmlformats.org/drawingml/2006/main">
            <a:off x="590550" y="1123950"/>
            <a:ext cx="98107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3675" b="0" spc="0">
                <a:solidFill>
                  <a:srgbClr val="071B3D"/>
                </a:solidFill>
                <a:latin typeface="DejaVu Serif"/>
                <a:ea typeface="DejaVu Serif"/>
                <a:cs typeface="DejaVu Serif"/>
              </a:defRPr>
            </a:pPr>
            <a:r>
              <a:rPr sz="3675" b="0" spc="0">
                <a:solidFill>
                  <a:srgbClr val="071B3D"/>
                </a:solidFill>
                <a:latin typeface="DejaVu Serif"/>
                <a:ea typeface="DejaVu Serif"/>
                <a:cs typeface="DejaVu Serif"/>
              </a:rPr>
              <a:t>Confidence arrived before judgment</a:t>
            </a:r>
          </a:p>
        </p:txBody>
      </p:sp>
      <p:sp>
        <p:nvSpPr>
          <p:cNvPr id="9" name="">
            <a:extLst xmlns:a="http://schemas.openxmlformats.org/drawingml/2006/main">
              <a:ext uri="{FF2B5EF4-FFF2-40B4-BE49-F238E27FC236}">
                <a16:creationId xmlns:a16="http://schemas.microsoft.com/office/drawing/2014/main" id="{FD09A03F-8BEB-47A4-B2F3-8C38BFF32A17}"/>
              </a:ext>
            </a:extLst>
          </p:cNvPr>
          <p:cNvSpPr>
            <a:spLocks xmlns:a="http://schemas.openxmlformats.org/drawingml/2006/main" noGrp="1"/>
          </p:cNvSpPr>
          <p:nvPr/>
        </p:nvSpPr>
        <p:spPr>
          <a:xfrm xmlns:a="http://schemas.openxmlformats.org/drawingml/2006/main">
            <a:off x="590550" y="2724150"/>
            <a:ext cx="10715625" cy="38100"/>
          </a:xfrm>
          <a:prstGeom xmlns:a="http://schemas.openxmlformats.org/drawingml/2006/main" prst="rect">
            <a:avLst/>
          </a:prstGeom>
          <a:solidFill xmlns:a="http://schemas.openxmlformats.org/drawingml/2006/main">
            <a:srgbClr val="071B3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92C6457-CE34-429B-B472-1DE97C091CC1}"/>
              </a:ext>
            </a:extLst>
          </p:cNvPr>
          <p:cNvSpPr>
            <a:spLocks xmlns:a="http://schemas.openxmlformats.org/drawingml/2006/main" noGrp="1"/>
          </p:cNvSpPr>
          <p:nvPr/>
        </p:nvSpPr>
        <p:spPr>
          <a:xfrm xmlns:a="http://schemas.openxmlformats.org/drawingml/2006/main">
            <a:off x="857250" y="2952750"/>
            <a:ext cx="101727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950" b="0" spc="0">
                <a:solidFill>
                  <a:srgbClr val="46556A"/>
                </a:solidFill>
                <a:latin typeface="Nimbus Sans"/>
                <a:ea typeface="Nimbus Sans"/>
                <a:cs typeface="Nimbus Sans"/>
              </a:defRPr>
            </a:pPr>
            <a:r>
              <a:rPr sz="1950" b="0" spc="0">
                <a:solidFill>
                  <a:srgbClr val="46556A"/>
                </a:solidFill>
                <a:latin typeface="Nimbus Sans"/>
                <a:ea typeface="Nimbus Sans"/>
                <a:cs typeface="Nimbus Sans"/>
              </a:rPr>
              <a:t>This employee was already finding shortcuts. The risk was not resistance. It was speed without verification, privacy awareness or a clear point for human review.</a:t>
            </a:r>
          </a:p>
        </p:txBody>
      </p:sp>
      <p:sp>
        <p:nvSpPr>
          <p:cNvPr id="11" name="">
            <a:extLst xmlns:a="http://schemas.openxmlformats.org/drawingml/2006/main">
              <a:ext uri="{FF2B5EF4-FFF2-40B4-BE49-F238E27FC236}">
                <a16:creationId xmlns:a16="http://schemas.microsoft.com/office/drawing/2014/main" id="{686588AA-A30C-4C55-A4BF-6E1249CAE03C}"/>
              </a:ext>
            </a:extLst>
          </p:cNvPr>
          <p:cNvSpPr>
            <a:spLocks xmlns:a="http://schemas.openxmlformats.org/drawingml/2006/main" noGrp="1"/>
          </p:cNvSpPr>
          <p:nvPr/>
        </p:nvSpPr>
        <p:spPr>
          <a:xfrm xmlns:a="http://schemas.openxmlformats.org/drawingml/2006/main">
            <a:off x="857250" y="4219575"/>
            <a:ext cx="990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8406"/>
          </a:bodyPr>
          <a:lstStyle xmlns:a="http://schemas.openxmlformats.org/drawingml/2006/main"/>
          <a:p xmlns:a="http://schemas.openxmlformats.org/drawingml/2006/main">
            <a:pPr algn="ctr">
              <a:defRPr sz="1725" b="1" spc="0">
                <a:solidFill>
                  <a:srgbClr val="7A1F3D"/>
                </a:solidFill>
                <a:latin typeface="DejaVu Serif"/>
                <a:ea typeface="DejaVu Serif"/>
                <a:cs typeface="DejaVu Serif"/>
              </a:defRPr>
            </a:pPr>
            <a:r>
              <a:rPr sz="1725" b="1" spc="0">
                <a:solidFill>
                  <a:srgbClr val="7A1F3D"/>
                </a:solidFill>
                <a:latin typeface="DejaVu Serif"/>
                <a:ea typeface="DejaVu Serif"/>
                <a:cs typeface="DejaVu Serif"/>
              </a:rPr>
              <a:t>Usage is visible. Good judgment takes practice to see.</a:t>
            </a:r>
          </a:p>
        </p:txBody>
      </p:sp>
    </p:spTree>
    <p:extLst>
      <p:ext uri="{BB962C8B-B14F-4D97-AF65-F5344CB8AC3E}">
        <p14:creationId xmlns:p14="http://schemas.microsoft.com/office/powerpoint/2010/main" val="989561219"/>
      </p:ext>
    </p:extLst>
  </p:cSld>
</p:sld>
</file>

<file path=ppt/slides/slide18.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AF37F907-8269-4ECB-B7E1-0A248384E6CC}"/>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5C17C2EA-B10E-4EB7-8555-CCE03B08C763}"/>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D6122F44-71C5-4DC6-8FEE-F35CBBBBFDC4}"/>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F0184A9-E730-49D5-BA7F-B6D534CCC2F7}"/>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OTHER BLOCKERS LEADERS CAN REMOVE</a:t>
            </a:r>
          </a:p>
        </p:txBody>
      </p:sp>
      <p:sp>
        <p:nvSpPr>
          <p:cNvPr id="5" name="">
            <a:extLst xmlns:a="http://schemas.openxmlformats.org/drawingml/2006/main">
              <a:ext uri="{FF2B5EF4-FFF2-40B4-BE49-F238E27FC236}">
                <a16:creationId xmlns:a16="http://schemas.microsoft.com/office/drawing/2014/main" id="{B6E22DC5-0EF4-4B0D-8AE9-4DD82C86E0AF}"/>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C13EAEB-4CDF-4A97-9248-24D09DAB679C}"/>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0449363D-6A0F-4627-A155-A11166618412}"/>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18</a:t>
            </a:r>
          </a:p>
        </p:txBody>
      </p:sp>
      <p:sp>
        <p:nvSpPr>
          <p:cNvPr id="8" name="">
            <a:extLst xmlns:a="http://schemas.openxmlformats.org/drawingml/2006/main">
              <a:ext uri="{FF2B5EF4-FFF2-40B4-BE49-F238E27FC236}">
                <a16:creationId xmlns:a16="http://schemas.microsoft.com/office/drawing/2014/main" id="{8A71418E-4059-4145-8AEA-71E7CCB9BCD0}"/>
              </a:ext>
            </a:extLst>
          </p:cNvPr>
          <p:cNvSpPr>
            <a:spLocks xmlns:a="http://schemas.openxmlformats.org/drawingml/2006/main" noGrp="1"/>
          </p:cNvSpPr>
          <p:nvPr/>
        </p:nvSpPr>
        <p:spPr>
          <a:xfrm xmlns:a="http://schemas.openxmlformats.org/drawingml/2006/main">
            <a:off x="590550" y="1123950"/>
            <a:ext cx="10668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3300" b="0" spc="0">
                <a:solidFill>
                  <a:srgbClr val="071B3D"/>
                </a:solidFill>
                <a:latin typeface="DejaVu Serif"/>
                <a:ea typeface="DejaVu Serif"/>
                <a:cs typeface="DejaVu Serif"/>
              </a:defRPr>
            </a:pPr>
            <a:r>
              <a:rPr sz="3300" b="0" spc="0">
                <a:solidFill>
                  <a:srgbClr val="071B3D"/>
                </a:solidFill>
                <a:latin typeface="DejaVu Serif"/>
                <a:ea typeface="DejaVu Serif"/>
                <a:cs typeface="DejaVu Serif"/>
              </a:rPr>
              <a:t>The technology is only one part of the system</a:t>
            </a:r>
          </a:p>
        </p:txBody>
      </p:sp>
      <p:sp>
        <p:nvSpPr>
          <p:cNvPr id="9" name="">
            <a:extLst xmlns:a="http://schemas.openxmlformats.org/drawingml/2006/main">
              <a:ext uri="{FF2B5EF4-FFF2-40B4-BE49-F238E27FC236}">
                <a16:creationId xmlns:a16="http://schemas.microsoft.com/office/drawing/2014/main" id="{6A1096BB-8612-48B6-90EE-8806356E68E1}"/>
              </a:ext>
            </a:extLst>
          </p:cNvPr>
          <p:cNvSpPr>
            <a:spLocks xmlns:a="http://schemas.openxmlformats.org/drawingml/2006/main" noGrp="1"/>
          </p:cNvSpPr>
          <p:nvPr/>
        </p:nvSpPr>
        <p:spPr>
          <a:xfrm xmlns:a="http://schemas.openxmlformats.org/drawingml/2006/main">
            <a:off x="590550" y="2447925"/>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200" b="1" spc="0">
                <a:solidFill>
                  <a:srgbClr val="7A1F3D"/>
                </a:solidFill>
                <a:latin typeface="Nimbus Sans"/>
                <a:ea typeface="Nimbus Sans"/>
                <a:cs typeface="Nimbus Sans"/>
              </a:defRPr>
            </a:pPr>
            <a:r>
              <a:rPr sz="1200" b="1" spc="0">
                <a:solidFill>
                  <a:srgbClr val="7A1F3D"/>
                </a:solidFill>
                <a:latin typeface="Nimbus Sans"/>
                <a:ea typeface="Nimbus Sans"/>
                <a:cs typeface="Nimbus Sans"/>
              </a:rPr>
              <a:t>NO CLEAR USE CASE</a:t>
            </a:r>
          </a:p>
        </p:txBody>
      </p:sp>
      <p:sp>
        <p:nvSpPr>
          <p:cNvPr id="10" name="">
            <a:extLst xmlns:a="http://schemas.openxmlformats.org/drawingml/2006/main">
              <a:ext uri="{FF2B5EF4-FFF2-40B4-BE49-F238E27FC236}">
                <a16:creationId xmlns:a16="http://schemas.microsoft.com/office/drawing/2014/main" id="{6EF4EC2C-516C-4ACE-8DBA-B3EE7DFFC226}"/>
              </a:ext>
            </a:extLst>
          </p:cNvPr>
          <p:cNvSpPr>
            <a:spLocks xmlns:a="http://schemas.openxmlformats.org/drawingml/2006/main" noGrp="1"/>
          </p:cNvSpPr>
          <p:nvPr/>
        </p:nvSpPr>
        <p:spPr>
          <a:xfrm xmlns:a="http://schemas.openxmlformats.org/drawingml/2006/main">
            <a:off x="4048125" y="2447925"/>
            <a:ext cx="7191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People cannot see where AI belongs in their actual work.</a:t>
            </a:r>
          </a:p>
        </p:txBody>
      </p:sp>
      <p:sp>
        <p:nvSpPr>
          <p:cNvPr id="11" name="">
            <a:extLst xmlns:a="http://schemas.openxmlformats.org/drawingml/2006/main">
              <a:ext uri="{FF2B5EF4-FFF2-40B4-BE49-F238E27FC236}">
                <a16:creationId xmlns:a16="http://schemas.microsoft.com/office/drawing/2014/main" id="{0838E5D5-FB71-451D-A879-D08C9E0EA712}"/>
              </a:ext>
            </a:extLst>
          </p:cNvPr>
          <p:cNvSpPr>
            <a:spLocks xmlns:a="http://schemas.openxmlformats.org/drawingml/2006/main" noGrp="1"/>
          </p:cNvSpPr>
          <p:nvPr/>
        </p:nvSpPr>
        <p:spPr>
          <a:xfrm xmlns:a="http://schemas.openxmlformats.org/drawingml/2006/main">
            <a:off x="590550" y="2914650"/>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A8AB9D89-6103-4C98-9A7F-AFFD8E68191D}"/>
              </a:ext>
            </a:extLst>
          </p:cNvPr>
          <p:cNvSpPr>
            <a:spLocks xmlns:a="http://schemas.openxmlformats.org/drawingml/2006/main" noGrp="1"/>
          </p:cNvSpPr>
          <p:nvPr/>
        </p:nvSpPr>
        <p:spPr>
          <a:xfrm xmlns:a="http://schemas.openxmlformats.org/drawingml/2006/main">
            <a:off x="590550" y="308610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200" b="1" spc="0">
                <a:solidFill>
                  <a:srgbClr val="C7A052"/>
                </a:solidFill>
                <a:latin typeface="Nimbus Sans"/>
                <a:ea typeface="Nimbus Sans"/>
                <a:cs typeface="Nimbus Sans"/>
              </a:defRPr>
            </a:pPr>
            <a:r>
              <a:rPr sz="1200" b="1" spc="0">
                <a:solidFill>
                  <a:srgbClr val="C7A052"/>
                </a:solidFill>
                <a:latin typeface="Nimbus Sans"/>
                <a:ea typeface="Nimbus Sans"/>
                <a:cs typeface="Nimbus Sans"/>
              </a:rPr>
              <a:t>DATA + PRIVACY FEAR</a:t>
            </a:r>
          </a:p>
        </p:txBody>
      </p:sp>
      <p:sp>
        <p:nvSpPr>
          <p:cNvPr id="13" name="">
            <a:extLst xmlns:a="http://schemas.openxmlformats.org/drawingml/2006/main">
              <a:ext uri="{FF2B5EF4-FFF2-40B4-BE49-F238E27FC236}">
                <a16:creationId xmlns:a16="http://schemas.microsoft.com/office/drawing/2014/main" id="{9165E80D-4711-468D-A091-0642C2EC2681}"/>
              </a:ext>
            </a:extLst>
          </p:cNvPr>
          <p:cNvSpPr>
            <a:spLocks xmlns:a="http://schemas.openxmlformats.org/drawingml/2006/main" noGrp="1"/>
          </p:cNvSpPr>
          <p:nvPr/>
        </p:nvSpPr>
        <p:spPr>
          <a:xfrm xmlns:a="http://schemas.openxmlformats.org/drawingml/2006/main">
            <a:off x="4048125" y="3086100"/>
            <a:ext cx="7191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Rules are missing, vague or buried in policy language.</a:t>
            </a:r>
          </a:p>
        </p:txBody>
      </p:sp>
      <p:sp>
        <p:nvSpPr>
          <p:cNvPr id="14" name="">
            <a:extLst xmlns:a="http://schemas.openxmlformats.org/drawingml/2006/main">
              <a:ext uri="{FF2B5EF4-FFF2-40B4-BE49-F238E27FC236}">
                <a16:creationId xmlns:a16="http://schemas.microsoft.com/office/drawing/2014/main" id="{FF69BCDB-0492-4299-92ED-8EA0C1C40279}"/>
              </a:ext>
            </a:extLst>
          </p:cNvPr>
          <p:cNvSpPr>
            <a:spLocks xmlns:a="http://schemas.openxmlformats.org/drawingml/2006/main" noGrp="1"/>
          </p:cNvSpPr>
          <p:nvPr/>
        </p:nvSpPr>
        <p:spPr>
          <a:xfrm xmlns:a="http://schemas.openxmlformats.org/drawingml/2006/main">
            <a:off x="590550" y="3552825"/>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731CCE6A-3306-4C7C-9882-75B70DC4053C}"/>
              </a:ext>
            </a:extLst>
          </p:cNvPr>
          <p:cNvSpPr>
            <a:spLocks xmlns:a="http://schemas.openxmlformats.org/drawingml/2006/main" noGrp="1"/>
          </p:cNvSpPr>
          <p:nvPr/>
        </p:nvSpPr>
        <p:spPr>
          <a:xfrm xmlns:a="http://schemas.openxmlformats.org/drawingml/2006/main">
            <a:off x="590550" y="3724275"/>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200" b="1" spc="0">
                <a:solidFill>
                  <a:srgbClr val="071B3D"/>
                </a:solidFill>
                <a:latin typeface="Nimbus Sans"/>
                <a:ea typeface="Nimbus Sans"/>
                <a:cs typeface="Nimbus Sans"/>
              </a:defRPr>
            </a:pPr>
            <a:r>
              <a:rPr sz="1200" b="1" spc="0">
                <a:solidFill>
                  <a:srgbClr val="071B3D"/>
                </a:solidFill>
                <a:latin typeface="Nimbus Sans"/>
                <a:ea typeface="Nimbus Sans"/>
                <a:cs typeface="Nimbus Sans"/>
              </a:rPr>
              <a:t>WORKFLOW FRICTION</a:t>
            </a:r>
          </a:p>
        </p:txBody>
      </p:sp>
      <p:sp>
        <p:nvSpPr>
          <p:cNvPr id="16" name="">
            <a:extLst xmlns:a="http://schemas.openxmlformats.org/drawingml/2006/main">
              <a:ext uri="{FF2B5EF4-FFF2-40B4-BE49-F238E27FC236}">
                <a16:creationId xmlns:a16="http://schemas.microsoft.com/office/drawing/2014/main" id="{AE17D6D3-643F-4345-9688-E856EE657966}"/>
              </a:ext>
            </a:extLst>
          </p:cNvPr>
          <p:cNvSpPr>
            <a:spLocks xmlns:a="http://schemas.openxmlformats.org/drawingml/2006/main" noGrp="1"/>
          </p:cNvSpPr>
          <p:nvPr/>
        </p:nvSpPr>
        <p:spPr>
          <a:xfrm xmlns:a="http://schemas.openxmlformats.org/drawingml/2006/main">
            <a:off x="4048125" y="3724275"/>
            <a:ext cx="7191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The new tool adds steps while the old process stays.</a:t>
            </a:r>
          </a:p>
        </p:txBody>
      </p:sp>
      <p:sp>
        <p:nvSpPr>
          <p:cNvPr id="17" name="">
            <a:extLst xmlns:a="http://schemas.openxmlformats.org/drawingml/2006/main">
              <a:ext uri="{FF2B5EF4-FFF2-40B4-BE49-F238E27FC236}">
                <a16:creationId xmlns:a16="http://schemas.microsoft.com/office/drawing/2014/main" id="{AD9A59B9-516D-489D-86CC-06C3E1E2DDA1}"/>
              </a:ext>
            </a:extLst>
          </p:cNvPr>
          <p:cNvSpPr>
            <a:spLocks xmlns:a="http://schemas.openxmlformats.org/drawingml/2006/main" noGrp="1"/>
          </p:cNvSpPr>
          <p:nvPr/>
        </p:nvSpPr>
        <p:spPr>
          <a:xfrm xmlns:a="http://schemas.openxmlformats.org/drawingml/2006/main">
            <a:off x="590550" y="4191000"/>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0A6D87C2-6E82-4AFB-983E-31170358E87C}"/>
              </a:ext>
            </a:extLst>
          </p:cNvPr>
          <p:cNvSpPr>
            <a:spLocks xmlns:a="http://schemas.openxmlformats.org/drawingml/2006/main" noGrp="1"/>
          </p:cNvSpPr>
          <p:nvPr/>
        </p:nvSpPr>
        <p:spPr>
          <a:xfrm xmlns:a="http://schemas.openxmlformats.org/drawingml/2006/main">
            <a:off x="590550" y="43624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200" b="1" spc="0">
                <a:solidFill>
                  <a:srgbClr val="7A1F3D"/>
                </a:solidFill>
                <a:latin typeface="Nimbus Sans"/>
                <a:ea typeface="Nimbus Sans"/>
                <a:cs typeface="Nimbus Sans"/>
              </a:defRPr>
            </a:pPr>
            <a:r>
              <a:rPr sz="1200" b="1" spc="0">
                <a:solidFill>
                  <a:srgbClr val="7A1F3D"/>
                </a:solidFill>
                <a:latin typeface="Nimbus Sans"/>
                <a:ea typeface="Nimbus Sans"/>
                <a:cs typeface="Nimbus Sans"/>
              </a:rPr>
              <a:t>MANAGERS DO NOT MODEL USE</a:t>
            </a:r>
          </a:p>
        </p:txBody>
      </p:sp>
      <p:sp>
        <p:nvSpPr>
          <p:cNvPr id="19" name="">
            <a:extLst xmlns:a="http://schemas.openxmlformats.org/drawingml/2006/main">
              <a:ext uri="{FF2B5EF4-FFF2-40B4-BE49-F238E27FC236}">
                <a16:creationId xmlns:a16="http://schemas.microsoft.com/office/drawing/2014/main" id="{49AA536A-DC0A-47A7-97C3-FBB08E16B82F}"/>
              </a:ext>
            </a:extLst>
          </p:cNvPr>
          <p:cNvSpPr>
            <a:spLocks xmlns:a="http://schemas.openxmlformats.org/drawingml/2006/main" noGrp="1"/>
          </p:cNvSpPr>
          <p:nvPr/>
        </p:nvSpPr>
        <p:spPr>
          <a:xfrm xmlns:a="http://schemas.openxmlformats.org/drawingml/2006/main">
            <a:off x="4048125" y="4362450"/>
            <a:ext cx="7191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Employees hear encouragement but observe avoidance.</a:t>
            </a:r>
          </a:p>
        </p:txBody>
      </p:sp>
      <p:sp>
        <p:nvSpPr>
          <p:cNvPr id="20" name="">
            <a:extLst xmlns:a="http://schemas.openxmlformats.org/drawingml/2006/main">
              <a:ext uri="{FF2B5EF4-FFF2-40B4-BE49-F238E27FC236}">
                <a16:creationId xmlns:a16="http://schemas.microsoft.com/office/drawing/2014/main" id="{86689CA4-F2EE-42B4-AB96-D8264CD9C7C9}"/>
              </a:ext>
            </a:extLst>
          </p:cNvPr>
          <p:cNvSpPr>
            <a:spLocks xmlns:a="http://schemas.openxmlformats.org/drawingml/2006/main" noGrp="1"/>
          </p:cNvSpPr>
          <p:nvPr/>
        </p:nvSpPr>
        <p:spPr>
          <a:xfrm xmlns:a="http://schemas.openxmlformats.org/drawingml/2006/main">
            <a:off x="590550" y="4829175"/>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BAA23F18-3435-4786-B210-2A8946E4888D}"/>
              </a:ext>
            </a:extLst>
          </p:cNvPr>
          <p:cNvSpPr>
            <a:spLocks xmlns:a="http://schemas.openxmlformats.org/drawingml/2006/main" noGrp="1"/>
          </p:cNvSpPr>
          <p:nvPr/>
        </p:nvSpPr>
        <p:spPr>
          <a:xfrm xmlns:a="http://schemas.openxmlformats.org/drawingml/2006/main">
            <a:off x="590550" y="5000625"/>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200" b="1" spc="0">
                <a:solidFill>
                  <a:srgbClr val="C7A052"/>
                </a:solidFill>
                <a:latin typeface="Nimbus Sans"/>
                <a:ea typeface="Nimbus Sans"/>
                <a:cs typeface="Nimbus Sans"/>
              </a:defRPr>
            </a:pPr>
            <a:r>
              <a:rPr sz="1200" b="1" spc="0">
                <a:solidFill>
                  <a:srgbClr val="C7A052"/>
                </a:solidFill>
                <a:latin typeface="Nimbus Sans"/>
                <a:ea typeface="Nimbus Sans"/>
                <a:cs typeface="Nimbus Sans"/>
              </a:rPr>
              <a:t>NO SUCCESS MEASURE</a:t>
            </a:r>
          </a:p>
        </p:txBody>
      </p:sp>
      <p:sp>
        <p:nvSpPr>
          <p:cNvPr id="22" name="">
            <a:extLst xmlns:a="http://schemas.openxmlformats.org/drawingml/2006/main">
              <a:ext uri="{FF2B5EF4-FFF2-40B4-BE49-F238E27FC236}">
                <a16:creationId xmlns:a16="http://schemas.microsoft.com/office/drawing/2014/main" id="{AB752DF2-CF2D-4CD1-9558-FE8AEB968AAD}"/>
              </a:ext>
            </a:extLst>
          </p:cNvPr>
          <p:cNvSpPr>
            <a:spLocks xmlns:a="http://schemas.openxmlformats.org/drawingml/2006/main" noGrp="1"/>
          </p:cNvSpPr>
          <p:nvPr/>
        </p:nvSpPr>
        <p:spPr>
          <a:xfrm xmlns:a="http://schemas.openxmlformats.org/drawingml/2006/main">
            <a:off x="4048125" y="5000625"/>
            <a:ext cx="7191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0" spc="0">
                <a:solidFill>
                  <a:srgbClr val="46556A"/>
                </a:solidFill>
                <a:latin typeface="Nimbus Sans"/>
                <a:ea typeface="Nimbus Sans"/>
                <a:cs typeface="Nimbus Sans"/>
              </a:defRPr>
            </a:pPr>
            <a:r>
              <a:rPr sz="1575" b="0" spc="0">
                <a:solidFill>
                  <a:srgbClr val="46556A"/>
                </a:solidFill>
                <a:latin typeface="Nimbus Sans"/>
                <a:ea typeface="Nimbus Sans"/>
                <a:cs typeface="Nimbus Sans"/>
              </a:rPr>
              <a:t>Logins replace evidence about time, quality and confidence.</a:t>
            </a:r>
          </a:p>
        </p:txBody>
      </p:sp>
      <p:sp>
        <p:nvSpPr>
          <p:cNvPr id="23" name="">
            <a:extLst xmlns:a="http://schemas.openxmlformats.org/drawingml/2006/main">
              <a:ext uri="{FF2B5EF4-FFF2-40B4-BE49-F238E27FC236}">
                <a16:creationId xmlns:a16="http://schemas.microsoft.com/office/drawing/2014/main" id="{BDE13A3B-848D-4445-97E4-56A5CBA56B1A}"/>
              </a:ext>
            </a:extLst>
          </p:cNvPr>
          <p:cNvSpPr>
            <a:spLocks xmlns:a="http://schemas.openxmlformats.org/drawingml/2006/main" noGrp="1"/>
          </p:cNvSpPr>
          <p:nvPr/>
        </p:nvSpPr>
        <p:spPr>
          <a:xfrm xmlns:a="http://schemas.openxmlformats.org/drawingml/2006/main">
            <a:off x="590550" y="5467350"/>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Tree>
    <p:extLst>
      <p:ext uri="{BB962C8B-B14F-4D97-AF65-F5344CB8AC3E}">
        <p14:creationId xmlns:p14="http://schemas.microsoft.com/office/powerpoint/2010/main" val="112806542"/>
      </p:ext>
    </p:extLst>
  </p:cSld>
</p:sld>
</file>

<file path=ppt/slides/slide19.xml><?xml version="1.0" encoding="utf-8"?>
<p:sld xmlns:p="http://schemas.openxmlformats.org/presentationml/2006/main">
  <p:cSld>
    <p:bg>
      <p:bgPr>
        <a:solidFill xmlns:a="http://schemas.openxmlformats.org/drawingml/2006/main">
          <a:srgbClr val="031126"/>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2FED868F-D812-4D3C-8E40-87659BA39E02}"/>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FFFFFF"/>
                </a:solidFill>
                <a:latin typeface="Nimbus Sans"/>
                <a:ea typeface="Nimbus Sans"/>
                <a:cs typeface="Nimbus Sans"/>
              </a:defRPr>
            </a:pPr>
            <a:r>
              <a:rPr sz="975" b="1" spc="3">
                <a:solidFill>
                  <a:srgbClr val="FFFFFF"/>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A59A1955-403D-4BEC-96DA-83B6D9B07AEE}"/>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1FD1EA63-996B-4CA4-A9F5-3A64389A4C07}"/>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DFFF2C3-E194-4CC4-B125-5C3A1898345D}"/>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EAD7A4"/>
                </a:solidFill>
                <a:latin typeface="Nimbus Sans"/>
                <a:ea typeface="Nimbus Sans"/>
                <a:cs typeface="Nimbus Sans"/>
              </a:defRPr>
            </a:pPr>
            <a:r>
              <a:rPr sz="900" b="1" spc="2">
                <a:solidFill>
                  <a:srgbClr val="EAD7A4"/>
                </a:solidFill>
                <a:latin typeface="Nimbus Sans"/>
                <a:ea typeface="Nimbus Sans"/>
                <a:cs typeface="Nimbus Sans"/>
              </a:rPr>
              <a:t>THE QUESTION LEADERS MUST ANSWER</a:t>
            </a:r>
          </a:p>
        </p:txBody>
      </p:sp>
      <p:sp>
        <p:nvSpPr>
          <p:cNvPr id="5" name="">
            <a:extLst xmlns:a="http://schemas.openxmlformats.org/drawingml/2006/main">
              <a:ext uri="{FF2B5EF4-FFF2-40B4-BE49-F238E27FC236}">
                <a16:creationId xmlns:a16="http://schemas.microsoft.com/office/drawing/2014/main" id="{AD114301-FA17-4BEB-95A0-F5D408A907AA}"/>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A450FEA1-884A-4BF3-9B73-541EC44541A5}"/>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8F511FDE-83A3-4942-988C-F04204BCB756}"/>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19</a:t>
            </a:r>
          </a:p>
        </p:txBody>
      </p:sp>
      <p:sp>
        <p:nvSpPr>
          <p:cNvPr id="8" name="">
            <a:extLst xmlns:a="http://schemas.openxmlformats.org/drawingml/2006/main">
              <a:ext uri="{FF2B5EF4-FFF2-40B4-BE49-F238E27FC236}">
                <a16:creationId xmlns:a16="http://schemas.microsoft.com/office/drawing/2014/main" id="{F45260CC-3428-499F-AC11-532BD13EB5A4}"/>
              </a:ext>
            </a:extLst>
          </p:cNvPr>
          <p:cNvSpPr>
            <a:spLocks xmlns:a="http://schemas.openxmlformats.org/drawingml/2006/main" noGrp="1"/>
          </p:cNvSpPr>
          <p:nvPr/>
        </p:nvSpPr>
        <p:spPr>
          <a:xfrm xmlns:a="http://schemas.openxmlformats.org/drawingml/2006/main">
            <a:off x="590550" y="1428750"/>
            <a:ext cx="9144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3750" b="0" spc="0">
                <a:solidFill>
                  <a:srgbClr val="FFFFFF"/>
                </a:solidFill>
                <a:latin typeface="DejaVu Serif"/>
                <a:ea typeface="DejaVu Serif"/>
                <a:cs typeface="DejaVu Serif"/>
              </a:defRPr>
            </a:pPr>
            <a:r>
              <a:rPr sz="3750" b="0" spc="0">
                <a:solidFill>
                  <a:srgbClr val="FFFFFF"/>
                </a:solidFill>
                <a:latin typeface="DejaVu Serif"/>
                <a:ea typeface="DejaVu Serif"/>
                <a:cs typeface="DejaVu Serif"/>
              </a:rPr>
              <a:t>If the expectation is required…</a:t>
            </a:r>
          </a:p>
        </p:txBody>
      </p:sp>
      <p:sp>
        <p:nvSpPr>
          <p:cNvPr id="9" name="">
            <a:extLst xmlns:a="http://schemas.openxmlformats.org/drawingml/2006/main">
              <a:ext uri="{FF2B5EF4-FFF2-40B4-BE49-F238E27FC236}">
                <a16:creationId xmlns:a16="http://schemas.microsoft.com/office/drawing/2014/main" id="{D9FE6B31-DCF3-4A3F-9760-CBFCAD33C183}"/>
              </a:ext>
            </a:extLst>
          </p:cNvPr>
          <p:cNvSpPr>
            <a:spLocks xmlns:a="http://schemas.openxmlformats.org/drawingml/2006/main" noGrp="1"/>
          </p:cNvSpPr>
          <p:nvPr/>
        </p:nvSpPr>
        <p:spPr>
          <a:xfrm xmlns:a="http://schemas.openxmlformats.org/drawingml/2006/main">
            <a:off x="590550" y="2781300"/>
            <a:ext cx="4762500" cy="38100"/>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0FC7644-D166-452B-B0E9-32CDA6FBA9F0}"/>
              </a:ext>
            </a:extLst>
          </p:cNvPr>
          <p:cNvSpPr>
            <a:spLocks xmlns:a="http://schemas.openxmlformats.org/drawingml/2006/main" noGrp="1"/>
          </p:cNvSpPr>
          <p:nvPr/>
        </p:nvSpPr>
        <p:spPr>
          <a:xfrm xmlns:a="http://schemas.openxmlformats.org/drawingml/2006/main">
            <a:off x="2381250" y="3305175"/>
            <a:ext cx="88582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r">
              <a:defRPr sz="4350" b="0" spc="0">
                <a:solidFill>
                  <a:srgbClr val="C7A052"/>
                </a:solidFill>
                <a:latin typeface="DejaVu Serif"/>
                <a:ea typeface="DejaVu Serif"/>
                <a:cs typeface="DejaVu Serif"/>
              </a:defRPr>
            </a:pPr>
            <a:r>
              <a:rPr sz="4350" b="0" spc="0">
                <a:solidFill>
                  <a:srgbClr val="C7A052"/>
                </a:solidFill>
                <a:latin typeface="DejaVu Serif"/>
                <a:ea typeface="DejaVu Serif"/>
                <a:cs typeface="DejaVu Serif"/>
              </a:rPr>
              <a:t>why is the learning optional?</a:t>
            </a:r>
          </a:p>
        </p:txBody>
      </p:sp>
      <p:sp>
        <p:nvSpPr>
          <p:cNvPr id="11" name="">
            <a:extLst xmlns:a="http://schemas.openxmlformats.org/drawingml/2006/main">
              <a:ext uri="{FF2B5EF4-FFF2-40B4-BE49-F238E27FC236}">
                <a16:creationId xmlns:a16="http://schemas.microsoft.com/office/drawing/2014/main" id="{2D3662C8-B943-483A-BDB4-DEA00ABE2A58}"/>
              </a:ext>
            </a:extLst>
          </p:cNvPr>
          <p:cNvSpPr>
            <a:spLocks xmlns:a="http://schemas.openxmlformats.org/drawingml/2006/main" noGrp="1"/>
          </p:cNvSpPr>
          <p:nvPr/>
        </p:nvSpPr>
        <p:spPr>
          <a:xfrm xmlns:a="http://schemas.openxmlformats.org/drawingml/2006/main">
            <a:off x="590550" y="5210175"/>
            <a:ext cx="10668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725" b="1" spc="0">
                <a:solidFill>
                  <a:srgbClr val="FFFFFF"/>
                </a:solidFill>
                <a:latin typeface="Nimbus Sans"/>
                <a:ea typeface="Nimbus Sans"/>
                <a:cs typeface="Nimbus Sans"/>
              </a:defRPr>
            </a:pPr>
            <a:r>
              <a:rPr sz="1725" b="1" spc="0">
                <a:solidFill>
                  <a:srgbClr val="FFFFFF"/>
                </a:solidFill>
                <a:latin typeface="Nimbus Sans"/>
                <a:ea typeface="Nimbus Sans"/>
                <a:cs typeface="Nimbus Sans"/>
              </a:rPr>
              <a:t>If people must learn after the work is done, that is not a learning plan. It is homework.</a:t>
            </a:r>
          </a:p>
        </p:txBody>
      </p:sp>
    </p:spTree>
    <p:extLst>
      <p:ext uri="{BB962C8B-B14F-4D97-AF65-F5344CB8AC3E}">
        <p14:creationId xmlns:p14="http://schemas.microsoft.com/office/powerpoint/2010/main" val="126560887"/>
      </p:ext>
    </p:extLst>
  </p:cSld>
</p:sld>
</file>

<file path=ppt/slides/slide20.xml><?xml version="1.0" encoding="utf-8"?>
<p:sld xmlns:p="http://schemas.openxmlformats.org/presentationml/2006/main">
  <p:cSld>
    <p:bg>
      <p:bgPr>
        <a:solidFill xmlns:a="http://schemas.openxmlformats.org/drawingml/2006/main">
          <a:srgbClr val="031126"/>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17684904-CABF-4D8E-8859-5332D06A933C}"/>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FFFFFF"/>
                </a:solidFill>
                <a:latin typeface="Nimbus Sans"/>
                <a:ea typeface="Nimbus Sans"/>
                <a:cs typeface="Nimbus Sans"/>
              </a:defRPr>
            </a:pPr>
            <a:r>
              <a:rPr sz="975" b="1" spc="3">
                <a:solidFill>
                  <a:srgbClr val="FFFFFF"/>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72C2BC30-231F-4F27-AC31-99F513DFBEA8}"/>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FBAC0648-DF54-474F-91D6-BB5A1FB43F35}"/>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2B082D4-5019-4B73-9C2E-99E482488476}"/>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EAD7A4"/>
                </a:solidFill>
                <a:latin typeface="Nimbus Sans"/>
                <a:ea typeface="Nimbus Sans"/>
                <a:cs typeface="Nimbus Sans"/>
              </a:defRPr>
            </a:pPr>
            <a:r>
              <a:rPr sz="900" b="1" spc="2">
                <a:solidFill>
                  <a:srgbClr val="EAD7A4"/>
                </a:solidFill>
                <a:latin typeface="Nimbus Sans"/>
                <a:ea typeface="Nimbus Sans"/>
                <a:cs typeface="Nimbus Sans"/>
              </a:rPr>
              <a:t>LIVE POLL 01</a:t>
            </a:r>
          </a:p>
        </p:txBody>
      </p:sp>
      <p:sp>
        <p:nvSpPr>
          <p:cNvPr id="5" name="">
            <a:extLst xmlns:a="http://schemas.openxmlformats.org/drawingml/2006/main">
              <a:ext uri="{FF2B5EF4-FFF2-40B4-BE49-F238E27FC236}">
                <a16:creationId xmlns:a16="http://schemas.microsoft.com/office/drawing/2014/main" id="{84D3979A-7C1F-49BD-B7F8-15F26BF08582}"/>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EF21377-5A75-4A18-B56B-405207D75355}"/>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LIVE COMPANION  ·  plotonitconsulting.com/atd2026</a:t>
            </a:r>
          </a:p>
        </p:txBody>
      </p:sp>
      <p:sp>
        <p:nvSpPr>
          <p:cNvPr id="7" name="">
            <a:extLst xmlns:a="http://schemas.openxmlformats.org/drawingml/2006/main">
              <a:ext uri="{FF2B5EF4-FFF2-40B4-BE49-F238E27FC236}">
                <a16:creationId xmlns:a16="http://schemas.microsoft.com/office/drawing/2014/main" id="{1DF3E204-EF15-47B3-8B6E-21BF247A83D6}"/>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20</a:t>
            </a:r>
          </a:p>
        </p:txBody>
      </p:sp>
      <p:sp>
        <p:nvSpPr>
          <p:cNvPr id="8" name="">
            <a:extLst xmlns:a="http://schemas.openxmlformats.org/drawingml/2006/main">
              <a:ext uri="{FF2B5EF4-FFF2-40B4-BE49-F238E27FC236}">
                <a16:creationId xmlns:a16="http://schemas.microsoft.com/office/drawing/2014/main" id="{DC41BC1A-23EF-457E-AFF3-30D7862D5B5D}"/>
              </a:ext>
            </a:extLst>
          </p:cNvPr>
          <p:cNvSpPr>
            <a:spLocks xmlns:a="http://schemas.openxmlformats.org/drawingml/2006/main" noGrp="1"/>
          </p:cNvSpPr>
          <p:nvPr/>
        </p:nvSpPr>
        <p:spPr>
          <a:xfrm xmlns:a="http://schemas.openxmlformats.org/drawingml/2006/main">
            <a:off x="590550" y="1190625"/>
            <a:ext cx="73342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8692"/>
          </a:bodyPr>
          <a:lstStyle xmlns:a="http://schemas.openxmlformats.org/drawingml/2006/main"/>
          <a:p xmlns:a="http://schemas.openxmlformats.org/drawingml/2006/main">
            <a:pPr algn="l">
              <a:defRPr sz="3300" b="0" spc="0">
                <a:solidFill>
                  <a:srgbClr val="FFFFFF"/>
                </a:solidFill>
                <a:latin typeface="DejaVu Serif"/>
                <a:ea typeface="DejaVu Serif"/>
                <a:cs typeface="DejaVu Serif"/>
              </a:defRPr>
            </a:pPr>
            <a:r>
              <a:rPr sz="3300" b="0" spc="0">
                <a:solidFill>
                  <a:srgbClr val="FFFFFF"/>
                </a:solidFill>
                <a:latin typeface="DejaVu Serif"/>
                <a:ea typeface="DejaVu Serif"/>
                <a:cs typeface="DejaVu Serif"/>
              </a:rPr>
              <a:t>What is the biggest AI adoption bottleneck in your organization right now?</a:t>
            </a:r>
          </a:p>
        </p:txBody>
      </p:sp>
      <p:sp>
        <p:nvSpPr>
          <p:cNvPr id="9" name="">
            <a:extLst xmlns:a="http://schemas.openxmlformats.org/drawingml/2006/main">
              <a:ext uri="{FF2B5EF4-FFF2-40B4-BE49-F238E27FC236}">
                <a16:creationId xmlns:a16="http://schemas.microsoft.com/office/drawing/2014/main" id="{7E7EDFA4-79D3-47C1-92B2-377EDA149198}"/>
              </a:ext>
            </a:extLst>
          </p:cNvPr>
          <p:cNvSpPr>
            <a:spLocks xmlns:a="http://schemas.openxmlformats.org/drawingml/2006/main" noGrp="1"/>
          </p:cNvSpPr>
          <p:nvPr/>
        </p:nvSpPr>
        <p:spPr>
          <a:xfrm xmlns:a="http://schemas.openxmlformats.org/drawingml/2006/main">
            <a:off x="590550" y="2428875"/>
            <a:ext cx="6953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333"/>
          </a:bodyPr>
          <a:lstStyle xmlns:a="http://schemas.openxmlformats.org/drawingml/2006/main"/>
          <a:p xmlns:a="http://schemas.openxmlformats.org/drawingml/2006/main">
            <a:pPr algn="l">
              <a:defRPr sz="1500" b="1" spc="0">
                <a:solidFill>
                  <a:srgbClr val="EAD7A4"/>
                </a:solidFill>
                <a:latin typeface="Nimbus Sans"/>
                <a:ea typeface="Nimbus Sans"/>
                <a:cs typeface="Nimbus Sans"/>
              </a:defRPr>
            </a:pPr>
            <a:r>
              <a:rPr sz="1500" b="1" spc="0">
                <a:solidFill>
                  <a:srgbClr val="EAD7A4"/>
                </a:solidFill>
                <a:latin typeface="Nimbus Sans"/>
                <a:ea typeface="Nimbus Sans"/>
                <a:cs typeface="Nimbus Sans"/>
              </a:rPr>
              <a:t>Take out your phone. Scan the code. Tap Live Polls.</a:t>
            </a:r>
          </a:p>
        </p:txBody>
      </p:sp>
      <p:sp>
        <p:nvSpPr>
          <p:cNvPr id="10" name="">
            <a:extLst xmlns:a="http://schemas.openxmlformats.org/drawingml/2006/main">
              <a:ext uri="{FF2B5EF4-FFF2-40B4-BE49-F238E27FC236}">
                <a16:creationId xmlns:a16="http://schemas.microsoft.com/office/drawing/2014/main" id="{9395E256-E39F-4BEB-BC67-DC1C3B0F539F}"/>
              </a:ext>
            </a:extLst>
          </p:cNvPr>
          <p:cNvSpPr>
            <a:spLocks xmlns:a="http://schemas.openxmlformats.org/drawingml/2006/main" noGrp="1"/>
          </p:cNvSpPr>
          <p:nvPr/>
        </p:nvSpPr>
        <p:spPr>
          <a:xfrm xmlns:a="http://schemas.openxmlformats.org/drawingml/2006/main">
            <a:off x="590550" y="2771775"/>
            <a:ext cx="695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5185"/>
          </a:bodyPr>
          <a:lstStyle xmlns:a="http://schemas.openxmlformats.org/drawingml/2006/main"/>
          <a:p xmlns:a="http://schemas.openxmlformats.org/drawingml/2006/main">
            <a:pPr algn="l">
              <a:defRPr sz="1350" b="0" spc="0">
                <a:solidFill>
                  <a:srgbClr val="FFFFFF"/>
                </a:solidFill>
                <a:latin typeface="Nimbus Sans"/>
                <a:ea typeface="Nimbus Sans"/>
                <a:cs typeface="Nimbus Sans"/>
              </a:defRPr>
            </a:pPr>
            <a:r>
              <a:rPr sz="1350" b="0" spc="0">
                <a:solidFill>
                  <a:srgbClr val="FFFFFF"/>
                </a:solidFill>
                <a:latin typeface="Nimbus Sans"/>
                <a:ea typeface="Nimbus Sans"/>
                <a:cs typeface="Nimbus Sans"/>
              </a:rPr>
              <a:t>Choose one answer. You have 30 seconds.</a:t>
            </a:r>
          </a:p>
        </p:txBody>
      </p:sp>
      <p:sp>
        <p:nvSpPr>
          <p:cNvPr id="11" name="">
            <a:extLst xmlns:a="http://schemas.openxmlformats.org/drawingml/2006/main">
              <a:ext uri="{FF2B5EF4-FFF2-40B4-BE49-F238E27FC236}">
                <a16:creationId xmlns:a16="http://schemas.microsoft.com/office/drawing/2014/main" id="{C3D2FF50-9CC2-4CA1-8ECF-3C11A1640DB1}"/>
              </a:ext>
            </a:extLst>
          </p:cNvPr>
          <p:cNvSpPr>
            <a:spLocks xmlns:a="http://schemas.openxmlformats.org/drawingml/2006/main" noGrp="1"/>
          </p:cNvSpPr>
          <p:nvPr/>
        </p:nvSpPr>
        <p:spPr>
          <a:xfrm xmlns:a="http://schemas.openxmlformats.org/drawingml/2006/main">
            <a:off x="590550" y="3276600"/>
            <a:ext cx="457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EAD7A4"/>
                </a:solidFill>
                <a:latin typeface="DejaVu Serif"/>
                <a:ea typeface="DejaVu Serif"/>
                <a:cs typeface="DejaVu Serif"/>
              </a:defRPr>
            </a:pPr>
            <a:r>
              <a:rPr sz="1125" b="1" spc="0">
                <a:solidFill>
                  <a:srgbClr val="EAD7A4"/>
                </a:solidFill>
                <a:latin typeface="DejaVu Serif"/>
                <a:ea typeface="DejaVu Serif"/>
                <a:cs typeface="DejaVu Serif"/>
              </a:rPr>
              <a:t>01</a:t>
            </a:r>
          </a:p>
        </p:txBody>
      </p:sp>
      <p:sp>
        <p:nvSpPr>
          <p:cNvPr id="12" name="">
            <a:extLst xmlns:a="http://schemas.openxmlformats.org/drawingml/2006/main">
              <a:ext uri="{FF2B5EF4-FFF2-40B4-BE49-F238E27FC236}">
                <a16:creationId xmlns:a16="http://schemas.microsoft.com/office/drawing/2014/main" id="{F738AB5C-789F-4C3E-9A43-1FF506F078DE}"/>
              </a:ext>
            </a:extLst>
          </p:cNvPr>
          <p:cNvSpPr>
            <a:spLocks xmlns:a="http://schemas.openxmlformats.org/drawingml/2006/main" noGrp="1"/>
          </p:cNvSpPr>
          <p:nvPr/>
        </p:nvSpPr>
        <p:spPr>
          <a:xfrm xmlns:a="http://schemas.openxmlformats.org/drawingml/2006/main">
            <a:off x="1200150" y="3276600"/>
            <a:ext cx="5953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lgn="l">
              <a:defRPr sz="1425" b="0" spc="0">
                <a:solidFill>
                  <a:srgbClr val="FFFFFF"/>
                </a:solidFill>
                <a:latin typeface="Nimbus Sans"/>
                <a:ea typeface="Nimbus Sans"/>
                <a:cs typeface="Nimbus Sans"/>
              </a:defRPr>
            </a:pPr>
            <a:r>
              <a:rPr sz="1425" b="0" spc="0">
                <a:solidFill>
                  <a:srgbClr val="FFFFFF"/>
                </a:solidFill>
                <a:latin typeface="Nimbus Sans"/>
                <a:ea typeface="Nimbus Sans"/>
                <a:cs typeface="Nimbus Sans"/>
              </a:rPr>
              <a:t>Trust</a:t>
            </a:r>
          </a:p>
        </p:txBody>
      </p:sp>
      <p:sp>
        <p:nvSpPr>
          <p:cNvPr id="13" name="">
            <a:extLst xmlns:a="http://schemas.openxmlformats.org/drawingml/2006/main">
              <a:ext uri="{FF2B5EF4-FFF2-40B4-BE49-F238E27FC236}">
                <a16:creationId xmlns:a16="http://schemas.microsoft.com/office/drawing/2014/main" id="{B5E03A9D-3BCA-4898-83EF-E489D08D3757}"/>
              </a:ext>
            </a:extLst>
          </p:cNvPr>
          <p:cNvSpPr>
            <a:spLocks xmlns:a="http://schemas.openxmlformats.org/drawingml/2006/main" noGrp="1"/>
          </p:cNvSpPr>
          <p:nvPr/>
        </p:nvSpPr>
        <p:spPr>
          <a:xfrm xmlns:a="http://schemas.openxmlformats.org/drawingml/2006/main">
            <a:off x="1200150" y="3638550"/>
            <a:ext cx="5953125"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F85EE87A-8E51-43C1-9685-38FE754643A5}"/>
              </a:ext>
            </a:extLst>
          </p:cNvPr>
          <p:cNvSpPr>
            <a:spLocks xmlns:a="http://schemas.openxmlformats.org/drawingml/2006/main" noGrp="1"/>
          </p:cNvSpPr>
          <p:nvPr/>
        </p:nvSpPr>
        <p:spPr>
          <a:xfrm xmlns:a="http://schemas.openxmlformats.org/drawingml/2006/main">
            <a:off x="590550" y="3819525"/>
            <a:ext cx="457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EAD7A4"/>
                </a:solidFill>
                <a:latin typeface="DejaVu Serif"/>
                <a:ea typeface="DejaVu Serif"/>
                <a:cs typeface="DejaVu Serif"/>
              </a:defRPr>
            </a:pPr>
            <a:r>
              <a:rPr sz="1125" b="1" spc="0">
                <a:solidFill>
                  <a:srgbClr val="EAD7A4"/>
                </a:solidFill>
                <a:latin typeface="DejaVu Serif"/>
                <a:ea typeface="DejaVu Serif"/>
                <a:cs typeface="DejaVu Serif"/>
              </a:rPr>
              <a:t>02</a:t>
            </a:r>
          </a:p>
        </p:txBody>
      </p:sp>
      <p:sp>
        <p:nvSpPr>
          <p:cNvPr id="15" name="">
            <a:extLst xmlns:a="http://schemas.openxmlformats.org/drawingml/2006/main">
              <a:ext uri="{FF2B5EF4-FFF2-40B4-BE49-F238E27FC236}">
                <a16:creationId xmlns:a16="http://schemas.microsoft.com/office/drawing/2014/main" id="{CC30A00C-006B-4B57-B37F-AA80713CB6AD}"/>
              </a:ext>
            </a:extLst>
          </p:cNvPr>
          <p:cNvSpPr>
            <a:spLocks xmlns:a="http://schemas.openxmlformats.org/drawingml/2006/main" noGrp="1"/>
          </p:cNvSpPr>
          <p:nvPr/>
        </p:nvSpPr>
        <p:spPr>
          <a:xfrm xmlns:a="http://schemas.openxmlformats.org/drawingml/2006/main">
            <a:off x="1200150" y="3819525"/>
            <a:ext cx="5953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lgn="l">
              <a:defRPr sz="1425" b="0" spc="0">
                <a:solidFill>
                  <a:srgbClr val="FFFFFF"/>
                </a:solidFill>
                <a:latin typeface="Nimbus Sans"/>
                <a:ea typeface="Nimbus Sans"/>
                <a:cs typeface="Nimbus Sans"/>
              </a:defRPr>
            </a:pPr>
            <a:r>
              <a:rPr sz="1425" b="0" spc="0">
                <a:solidFill>
                  <a:srgbClr val="FFFFFF"/>
                </a:solidFill>
                <a:latin typeface="Nimbus Sans"/>
                <a:ea typeface="Nimbus Sans"/>
                <a:cs typeface="Nimbus Sans"/>
              </a:rPr>
              <a:t>Training</a:t>
            </a:r>
          </a:p>
        </p:txBody>
      </p:sp>
      <p:sp>
        <p:nvSpPr>
          <p:cNvPr id="16" name="">
            <a:extLst xmlns:a="http://schemas.openxmlformats.org/drawingml/2006/main">
              <a:ext uri="{FF2B5EF4-FFF2-40B4-BE49-F238E27FC236}">
                <a16:creationId xmlns:a16="http://schemas.microsoft.com/office/drawing/2014/main" id="{311C160C-F088-41A5-B700-4BA9631A9683}"/>
              </a:ext>
            </a:extLst>
          </p:cNvPr>
          <p:cNvSpPr>
            <a:spLocks xmlns:a="http://schemas.openxmlformats.org/drawingml/2006/main" noGrp="1"/>
          </p:cNvSpPr>
          <p:nvPr/>
        </p:nvSpPr>
        <p:spPr>
          <a:xfrm xmlns:a="http://schemas.openxmlformats.org/drawingml/2006/main">
            <a:off x="1200150" y="4181475"/>
            <a:ext cx="5953125"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3A5E2884-4C6A-4D90-853A-5960BE33AE6C}"/>
              </a:ext>
            </a:extLst>
          </p:cNvPr>
          <p:cNvSpPr>
            <a:spLocks xmlns:a="http://schemas.openxmlformats.org/drawingml/2006/main" noGrp="1"/>
          </p:cNvSpPr>
          <p:nvPr/>
        </p:nvSpPr>
        <p:spPr>
          <a:xfrm xmlns:a="http://schemas.openxmlformats.org/drawingml/2006/main">
            <a:off x="590550" y="4362450"/>
            <a:ext cx="457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EAD7A4"/>
                </a:solidFill>
                <a:latin typeface="DejaVu Serif"/>
                <a:ea typeface="DejaVu Serif"/>
                <a:cs typeface="DejaVu Serif"/>
              </a:defRPr>
            </a:pPr>
            <a:r>
              <a:rPr sz="1125" b="1" spc="0">
                <a:solidFill>
                  <a:srgbClr val="EAD7A4"/>
                </a:solidFill>
                <a:latin typeface="DejaVu Serif"/>
                <a:ea typeface="DejaVu Serif"/>
                <a:cs typeface="DejaVu Serif"/>
              </a:rPr>
              <a:t>03</a:t>
            </a:r>
          </a:p>
        </p:txBody>
      </p:sp>
      <p:sp>
        <p:nvSpPr>
          <p:cNvPr id="18" name="">
            <a:extLst xmlns:a="http://schemas.openxmlformats.org/drawingml/2006/main">
              <a:ext uri="{FF2B5EF4-FFF2-40B4-BE49-F238E27FC236}">
                <a16:creationId xmlns:a16="http://schemas.microsoft.com/office/drawing/2014/main" id="{48E7DA66-BF67-4312-A73F-65A3126A85C9}"/>
              </a:ext>
            </a:extLst>
          </p:cNvPr>
          <p:cNvSpPr>
            <a:spLocks xmlns:a="http://schemas.openxmlformats.org/drawingml/2006/main" noGrp="1"/>
          </p:cNvSpPr>
          <p:nvPr/>
        </p:nvSpPr>
        <p:spPr>
          <a:xfrm xmlns:a="http://schemas.openxmlformats.org/drawingml/2006/main">
            <a:off x="1200150" y="4362450"/>
            <a:ext cx="5953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lgn="l">
              <a:defRPr sz="1425" b="0" spc="0">
                <a:solidFill>
                  <a:srgbClr val="FFFFFF"/>
                </a:solidFill>
                <a:latin typeface="Nimbus Sans"/>
                <a:ea typeface="Nimbus Sans"/>
                <a:cs typeface="Nimbus Sans"/>
              </a:defRPr>
            </a:pPr>
            <a:r>
              <a:rPr sz="1425" b="0" spc="0">
                <a:solidFill>
                  <a:srgbClr val="FFFFFF"/>
                </a:solidFill>
                <a:latin typeface="Nimbus Sans"/>
                <a:ea typeface="Nimbus Sans"/>
                <a:cs typeface="Nimbus Sans"/>
              </a:rPr>
              <a:t>Workflow</a:t>
            </a:r>
          </a:p>
        </p:txBody>
      </p:sp>
      <p:sp>
        <p:nvSpPr>
          <p:cNvPr id="19" name="">
            <a:extLst xmlns:a="http://schemas.openxmlformats.org/drawingml/2006/main">
              <a:ext uri="{FF2B5EF4-FFF2-40B4-BE49-F238E27FC236}">
                <a16:creationId xmlns:a16="http://schemas.microsoft.com/office/drawing/2014/main" id="{E4022354-689E-49D8-B599-1AF925C3DC80}"/>
              </a:ext>
            </a:extLst>
          </p:cNvPr>
          <p:cNvSpPr>
            <a:spLocks xmlns:a="http://schemas.openxmlformats.org/drawingml/2006/main" noGrp="1"/>
          </p:cNvSpPr>
          <p:nvPr/>
        </p:nvSpPr>
        <p:spPr>
          <a:xfrm xmlns:a="http://schemas.openxmlformats.org/drawingml/2006/main">
            <a:off x="1200150" y="4724400"/>
            <a:ext cx="5953125"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58846BB6-BCB8-47FE-B2FD-8DB06DC23F0B}"/>
              </a:ext>
            </a:extLst>
          </p:cNvPr>
          <p:cNvSpPr>
            <a:spLocks xmlns:a="http://schemas.openxmlformats.org/drawingml/2006/main" noGrp="1"/>
          </p:cNvSpPr>
          <p:nvPr/>
        </p:nvSpPr>
        <p:spPr>
          <a:xfrm xmlns:a="http://schemas.openxmlformats.org/drawingml/2006/main">
            <a:off x="590550" y="4905375"/>
            <a:ext cx="457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125" b="1" spc="0">
                <a:solidFill>
                  <a:srgbClr val="EAD7A4"/>
                </a:solidFill>
                <a:latin typeface="DejaVu Serif"/>
                <a:ea typeface="DejaVu Serif"/>
                <a:cs typeface="DejaVu Serif"/>
              </a:defRPr>
            </a:pPr>
            <a:r>
              <a:rPr sz="1125" b="1" spc="0">
                <a:solidFill>
                  <a:srgbClr val="EAD7A4"/>
                </a:solidFill>
                <a:latin typeface="DejaVu Serif"/>
                <a:ea typeface="DejaVu Serif"/>
                <a:cs typeface="DejaVu Serif"/>
              </a:rPr>
              <a:t>04</a:t>
            </a:r>
          </a:p>
        </p:txBody>
      </p:sp>
      <p:sp>
        <p:nvSpPr>
          <p:cNvPr id="21" name="">
            <a:extLst xmlns:a="http://schemas.openxmlformats.org/drawingml/2006/main">
              <a:ext uri="{FF2B5EF4-FFF2-40B4-BE49-F238E27FC236}">
                <a16:creationId xmlns:a16="http://schemas.microsoft.com/office/drawing/2014/main" id="{D7317DA0-0D04-4DD2-8EC5-EED8949EE39A}"/>
              </a:ext>
            </a:extLst>
          </p:cNvPr>
          <p:cNvSpPr>
            <a:spLocks xmlns:a="http://schemas.openxmlformats.org/drawingml/2006/main" noGrp="1"/>
          </p:cNvSpPr>
          <p:nvPr/>
        </p:nvSpPr>
        <p:spPr>
          <a:xfrm xmlns:a="http://schemas.openxmlformats.org/drawingml/2006/main">
            <a:off x="1200150" y="4905375"/>
            <a:ext cx="5953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lgn="l">
              <a:defRPr sz="1425" b="0" spc="0">
                <a:solidFill>
                  <a:srgbClr val="FFFFFF"/>
                </a:solidFill>
                <a:latin typeface="Nimbus Sans"/>
                <a:ea typeface="Nimbus Sans"/>
                <a:cs typeface="Nimbus Sans"/>
              </a:defRPr>
            </a:pPr>
            <a:r>
              <a:rPr sz="1425" b="0" spc="0">
                <a:solidFill>
                  <a:srgbClr val="FFFFFF"/>
                </a:solidFill>
                <a:latin typeface="Nimbus Sans"/>
                <a:ea typeface="Nimbus Sans"/>
                <a:cs typeface="Nimbus Sans"/>
              </a:rPr>
              <a:t>Leadership</a:t>
            </a:r>
          </a:p>
        </p:txBody>
      </p:sp>
      <p:sp>
        <p:nvSpPr>
          <p:cNvPr id="22" name="">
            <a:extLst xmlns:a="http://schemas.openxmlformats.org/drawingml/2006/main">
              <a:ext uri="{FF2B5EF4-FFF2-40B4-BE49-F238E27FC236}">
                <a16:creationId xmlns:a16="http://schemas.microsoft.com/office/drawing/2014/main" id="{F00465FB-7C3A-4D65-8684-9BD7EDF8DC3E}"/>
              </a:ext>
            </a:extLst>
          </p:cNvPr>
          <p:cNvSpPr>
            <a:spLocks xmlns:a="http://schemas.openxmlformats.org/drawingml/2006/main" noGrp="1"/>
          </p:cNvSpPr>
          <p:nvPr/>
        </p:nvSpPr>
        <p:spPr>
          <a:xfrm xmlns:a="http://schemas.openxmlformats.org/drawingml/2006/main">
            <a:off x="1200150" y="5267325"/>
            <a:ext cx="5953125"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11632AE3-7718-4BE5-8A6C-C3EB08EF6308}"/>
              </a:ext>
            </a:extLst>
          </p:cNvPr>
          <p:cNvSpPr>
            <a:spLocks xmlns:a="http://schemas.openxmlformats.org/drawingml/2006/main" noGrp="1"/>
          </p:cNvSpPr>
          <p:nvPr/>
        </p:nvSpPr>
        <p:spPr>
          <a:xfrm xmlns:a="http://schemas.openxmlformats.org/drawingml/2006/main">
            <a:off x="8839200" y="2276475"/>
            <a:ext cx="2000250" cy="2362200"/>
          </a:xfrm>
          <a:prstGeom xmlns:a="http://schemas.openxmlformats.org/drawingml/2006/main" prst="rect">
            <a:avLst/>
          </a:prstGeom>
          <a:solidFill xmlns:a="http://schemas.openxmlformats.org/drawingml/2006/main">
            <a:srgbClr val="FFFFFF"/>
          </a:solidFill>
          <a:ln xmlns:a="http://schemas.openxmlformats.org/drawingml/2006/main" w="9525">
            <a:solidFill>
              <a:srgbClr val="C7A052"/>
            </a:solidFill>
          </a:ln>
        </p:spPr>
      </p:sp>
      <p:pic>
        <p:nvPicPr>
          <p:cNvPr id="50" name=""/>
          <p:cNvPicPr>
            <a:picLocks xmlns:a="http://schemas.openxmlformats.org/drawingml/2006/main" noChangeAspect="1"/>
          </p:cNvPicPr>
          <p:nvPr/>
        </p:nvPicPr>
        <p:blipFill>
          <a:blip xmlns:r="http://schemas.openxmlformats.org/officeDocument/2006/relationships" xmlns:a="http://schemas.openxmlformats.org/drawingml/2006/main" r:embed="R66eeb38327444f03"/>
          <a:stretch xmlns:a="http://schemas.openxmlformats.org/drawingml/2006/main"/>
        </p:blipFill>
        <p:spPr>
          <a:xfrm xmlns:a="http://schemas.openxmlformats.org/drawingml/2006/main">
            <a:off x="8934450" y="2371725"/>
            <a:ext cx="1809750" cy="1809750"/>
          </a:xfrm>
          <a:prstGeom xmlns:a="http://schemas.openxmlformats.org/drawingml/2006/main" prst="rect">
            <a:avLst/>
          </a:prstGeom>
        </p:spPr>
      </p:pic>
      <p:sp>
        <p:nvSpPr>
          <p:cNvPr id="25" name="">
            <a:extLst xmlns:a="http://schemas.openxmlformats.org/drawingml/2006/main">
              <a:ext uri="{FF2B5EF4-FFF2-40B4-BE49-F238E27FC236}">
                <a16:creationId xmlns:a16="http://schemas.microsoft.com/office/drawing/2014/main" id="{8586095E-9684-42E6-A10B-668158169BBB}"/>
              </a:ext>
            </a:extLst>
          </p:cNvPr>
          <p:cNvSpPr>
            <a:spLocks xmlns:a="http://schemas.openxmlformats.org/drawingml/2006/main" noGrp="1"/>
          </p:cNvSpPr>
          <p:nvPr/>
        </p:nvSpPr>
        <p:spPr>
          <a:xfrm xmlns:a="http://schemas.openxmlformats.org/drawingml/2006/main">
            <a:off x="8915400" y="4295775"/>
            <a:ext cx="1847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939"/>
          </a:bodyPr>
          <a:lstStyle xmlns:a="http://schemas.openxmlformats.org/drawingml/2006/main"/>
          <a:p xmlns:a="http://schemas.openxmlformats.org/drawingml/2006/main">
            <a:pPr algn="ctr">
              <a:defRPr sz="825" b="1" spc="1">
                <a:solidFill>
                  <a:srgbClr val="7A1F3D"/>
                </a:solidFill>
                <a:latin typeface="Nimbus Sans"/>
                <a:ea typeface="Nimbus Sans"/>
                <a:cs typeface="Nimbus Sans"/>
              </a:defRPr>
            </a:pPr>
            <a:r>
              <a:rPr sz="825" b="1" spc="1">
                <a:solidFill>
                  <a:srgbClr val="7A1F3D"/>
                </a:solidFill>
                <a:latin typeface="Nimbus Sans"/>
                <a:ea typeface="Nimbus Sans"/>
                <a:cs typeface="Nimbus Sans"/>
              </a:rPr>
              <a:t>SCAN TO VOTE</a:t>
            </a:r>
          </a:p>
        </p:txBody>
      </p:sp>
      <p:sp>
        <p:nvSpPr>
          <p:cNvPr id="26" name="">
            <a:extLst xmlns:a="http://schemas.openxmlformats.org/drawingml/2006/main">
              <a:ext uri="{FF2B5EF4-FFF2-40B4-BE49-F238E27FC236}">
                <a16:creationId xmlns:a16="http://schemas.microsoft.com/office/drawing/2014/main" id="{F0F29249-03C6-4A4A-9140-F608178BC41E}"/>
              </a:ext>
            </a:extLst>
          </p:cNvPr>
          <p:cNvSpPr>
            <a:spLocks xmlns:a="http://schemas.openxmlformats.org/drawingml/2006/main" noGrp="1"/>
          </p:cNvSpPr>
          <p:nvPr/>
        </p:nvSpPr>
        <p:spPr>
          <a:xfrm xmlns:a="http://schemas.openxmlformats.org/drawingml/2006/main">
            <a:off x="590550" y="5572125"/>
            <a:ext cx="723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EAD7A4"/>
                </a:solidFill>
                <a:latin typeface="Nimbus Sans"/>
                <a:ea typeface="Nimbus Sans"/>
                <a:cs typeface="Nimbus Sans"/>
              </a:defRPr>
            </a:pPr>
            <a:r>
              <a:rPr sz="1350" b="1" spc="0">
                <a:solidFill>
                  <a:srgbClr val="EAD7A4"/>
                </a:solidFill>
                <a:latin typeface="Nimbus Sans"/>
                <a:ea typeface="Nimbus Sans"/>
                <a:cs typeface="Nimbus Sans"/>
              </a:rPr>
              <a:t>After you vote, turn to someone near you. You have 60 seconds to discuss what leadership would need to change.</a:t>
            </a:r>
          </a:p>
        </p:txBody>
      </p:sp>
    </p:spTree>
    <p:extLst>
      <p:ext uri="{BB962C8B-B14F-4D97-AF65-F5344CB8AC3E}">
        <p14:creationId xmlns:p14="http://schemas.microsoft.com/office/powerpoint/2010/main" val="2021623281"/>
      </p:ext>
    </p:extLst>
  </p:cSld>
</p:sld>
</file>

<file path=ppt/slides/slide21.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E986DEE1-33EF-4C3A-9597-EAD742A06AB9}"/>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A58E82E7-C706-4C43-AD07-0311DB955F52}"/>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B1BC1F74-F42C-48BD-B7B0-C03AE21D8ADD}"/>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6E5E57B-3422-4B93-8022-BBE8D7FF1910}"/>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WORKFORCE READINESS</a:t>
            </a:r>
          </a:p>
        </p:txBody>
      </p:sp>
      <p:sp>
        <p:nvSpPr>
          <p:cNvPr id="5" name="">
            <a:extLst xmlns:a="http://schemas.openxmlformats.org/drawingml/2006/main">
              <a:ext uri="{FF2B5EF4-FFF2-40B4-BE49-F238E27FC236}">
                <a16:creationId xmlns:a16="http://schemas.microsoft.com/office/drawing/2014/main" id="{3A72FEC2-4199-4E23-A4AE-44300EF417D3}"/>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80306E3-756F-40B7-963C-EEA9CB0C4C5B}"/>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4F1932AA-CF13-4BA6-B4D8-8CAD03C45566}"/>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21</a:t>
            </a:r>
          </a:p>
        </p:txBody>
      </p:sp>
      <p:sp>
        <p:nvSpPr>
          <p:cNvPr id="8" name="">
            <a:extLst xmlns:a="http://schemas.openxmlformats.org/drawingml/2006/main">
              <a:ext uri="{FF2B5EF4-FFF2-40B4-BE49-F238E27FC236}">
                <a16:creationId xmlns:a16="http://schemas.microsoft.com/office/drawing/2014/main" id="{E4D63215-765E-4575-9FE7-ACEB20319122}"/>
              </a:ext>
            </a:extLst>
          </p:cNvPr>
          <p:cNvSpPr>
            <a:spLocks xmlns:a="http://schemas.openxmlformats.org/drawingml/2006/main" noGrp="1"/>
          </p:cNvSpPr>
          <p:nvPr/>
        </p:nvSpPr>
        <p:spPr>
          <a:xfrm xmlns:a="http://schemas.openxmlformats.org/drawingml/2006/main">
            <a:off x="590550" y="1123950"/>
            <a:ext cx="10668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3375" b="0" spc="0">
                <a:solidFill>
                  <a:srgbClr val="071B3D"/>
                </a:solidFill>
                <a:latin typeface="DejaVu Serif"/>
                <a:ea typeface="DejaVu Serif"/>
                <a:cs typeface="DejaVu Serif"/>
              </a:defRPr>
            </a:pPr>
            <a:r>
              <a:rPr sz="3375" b="0" spc="0">
                <a:solidFill>
                  <a:srgbClr val="071B3D"/>
                </a:solidFill>
                <a:latin typeface="DejaVu Serif"/>
                <a:ea typeface="DejaVu Serif"/>
                <a:cs typeface="DejaVu Serif"/>
              </a:rPr>
              <a:t>Treat AI capability like a business requirement</a:t>
            </a:r>
          </a:p>
        </p:txBody>
      </p:sp>
      <p:sp>
        <p:nvSpPr>
          <p:cNvPr id="9" name="">
            <a:extLst xmlns:a="http://schemas.openxmlformats.org/drawingml/2006/main">
              <a:ext uri="{FF2B5EF4-FFF2-40B4-BE49-F238E27FC236}">
                <a16:creationId xmlns:a16="http://schemas.microsoft.com/office/drawing/2014/main" id="{5AE81043-2EDA-40E4-9378-D120171C1240}"/>
              </a:ext>
            </a:extLst>
          </p:cNvPr>
          <p:cNvSpPr>
            <a:spLocks xmlns:a="http://schemas.openxmlformats.org/drawingml/2006/main" noGrp="1"/>
          </p:cNvSpPr>
          <p:nvPr/>
        </p:nvSpPr>
        <p:spPr>
          <a:xfrm xmlns:a="http://schemas.openxmlformats.org/drawingml/2006/main">
            <a:off x="590550" y="2571750"/>
            <a:ext cx="457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00" b="1" spc="0">
                <a:solidFill>
                  <a:srgbClr val="7A1F3D"/>
                </a:solidFill>
                <a:latin typeface="DejaVu Serif"/>
                <a:ea typeface="DejaVu Serif"/>
                <a:cs typeface="DejaVu Serif"/>
              </a:defRPr>
            </a:pPr>
            <a:r>
              <a:rPr sz="1500" b="1" spc="0">
                <a:solidFill>
                  <a:srgbClr val="7A1F3D"/>
                </a:solidFill>
                <a:latin typeface="DejaVu Serif"/>
                <a:ea typeface="DejaVu Serif"/>
                <a:cs typeface="DejaVu Serif"/>
              </a:rPr>
              <a:t>01</a:t>
            </a:r>
          </a:p>
        </p:txBody>
      </p:sp>
      <p:sp>
        <p:nvSpPr>
          <p:cNvPr id="10" name="">
            <a:extLst xmlns:a="http://schemas.openxmlformats.org/drawingml/2006/main">
              <a:ext uri="{FF2B5EF4-FFF2-40B4-BE49-F238E27FC236}">
                <a16:creationId xmlns:a16="http://schemas.microsoft.com/office/drawing/2014/main" id="{AEC1A580-CBC4-4277-9884-891E39A52F8A}"/>
              </a:ext>
            </a:extLst>
          </p:cNvPr>
          <p:cNvSpPr>
            <a:spLocks xmlns:a="http://schemas.openxmlformats.org/drawingml/2006/main" noGrp="1"/>
          </p:cNvSpPr>
          <p:nvPr/>
        </p:nvSpPr>
        <p:spPr>
          <a:xfrm xmlns:a="http://schemas.openxmlformats.org/drawingml/2006/main">
            <a:off x="1238250" y="2571750"/>
            <a:ext cx="2190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7A1F3D"/>
                </a:solidFill>
                <a:latin typeface="Nimbus Sans"/>
                <a:ea typeface="Nimbus Sans"/>
                <a:cs typeface="Nimbus Sans"/>
              </a:defRPr>
            </a:pPr>
            <a:r>
              <a:rPr sz="1350" b="1" spc="0">
                <a:solidFill>
                  <a:srgbClr val="7A1F3D"/>
                </a:solidFill>
                <a:latin typeface="Nimbus Sans"/>
                <a:ea typeface="Nimbus Sans"/>
                <a:cs typeface="Nimbus Sans"/>
              </a:rPr>
              <a:t>PURPOSE</a:t>
            </a:r>
          </a:p>
        </p:txBody>
      </p:sp>
      <p:sp>
        <p:nvSpPr>
          <p:cNvPr id="11" name="">
            <a:extLst xmlns:a="http://schemas.openxmlformats.org/drawingml/2006/main">
              <a:ext uri="{FF2B5EF4-FFF2-40B4-BE49-F238E27FC236}">
                <a16:creationId xmlns:a16="http://schemas.microsoft.com/office/drawing/2014/main" id="{6A210218-24EF-4F66-AB37-100B93F5A9D0}"/>
              </a:ext>
            </a:extLst>
          </p:cNvPr>
          <p:cNvSpPr>
            <a:spLocks xmlns:a="http://schemas.openxmlformats.org/drawingml/2006/main" noGrp="1"/>
          </p:cNvSpPr>
          <p:nvPr/>
        </p:nvSpPr>
        <p:spPr>
          <a:xfrm xmlns:a="http://schemas.openxmlformats.org/drawingml/2006/main">
            <a:off x="3571875" y="2571750"/>
            <a:ext cx="7667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725" b="0" spc="0">
                <a:solidFill>
                  <a:srgbClr val="46556A"/>
                </a:solidFill>
                <a:latin typeface="Nimbus Sans"/>
                <a:ea typeface="Nimbus Sans"/>
                <a:cs typeface="Nimbus Sans"/>
              </a:defRPr>
            </a:pPr>
            <a:r>
              <a:rPr sz="1725" b="0" spc="0">
                <a:solidFill>
                  <a:srgbClr val="46556A"/>
                </a:solidFill>
                <a:latin typeface="Nimbus Sans"/>
                <a:ea typeface="Nimbus Sans"/>
                <a:cs typeface="Nimbus Sans"/>
              </a:rPr>
              <a:t>Choose the work and the result that matters.</a:t>
            </a:r>
          </a:p>
        </p:txBody>
      </p:sp>
      <p:sp>
        <p:nvSpPr>
          <p:cNvPr id="12" name="">
            <a:extLst xmlns:a="http://schemas.openxmlformats.org/drawingml/2006/main">
              <a:ext uri="{FF2B5EF4-FFF2-40B4-BE49-F238E27FC236}">
                <a16:creationId xmlns:a16="http://schemas.microsoft.com/office/drawing/2014/main" id="{4D09A5C0-7041-40AB-B6EF-A2E697888689}"/>
              </a:ext>
            </a:extLst>
          </p:cNvPr>
          <p:cNvSpPr>
            <a:spLocks xmlns:a="http://schemas.openxmlformats.org/drawingml/2006/main" noGrp="1"/>
          </p:cNvSpPr>
          <p:nvPr/>
        </p:nvSpPr>
        <p:spPr>
          <a:xfrm xmlns:a="http://schemas.openxmlformats.org/drawingml/2006/main">
            <a:off x="590550" y="3076575"/>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0EE929B5-3CCD-4BC4-B646-9D8BEBEC8EDD}"/>
              </a:ext>
            </a:extLst>
          </p:cNvPr>
          <p:cNvSpPr>
            <a:spLocks xmlns:a="http://schemas.openxmlformats.org/drawingml/2006/main" noGrp="1"/>
          </p:cNvSpPr>
          <p:nvPr/>
        </p:nvSpPr>
        <p:spPr>
          <a:xfrm xmlns:a="http://schemas.openxmlformats.org/drawingml/2006/main">
            <a:off x="590550" y="3305175"/>
            <a:ext cx="457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00" b="1" spc="0">
                <a:solidFill>
                  <a:srgbClr val="C7A052"/>
                </a:solidFill>
                <a:latin typeface="DejaVu Serif"/>
                <a:ea typeface="DejaVu Serif"/>
                <a:cs typeface="DejaVu Serif"/>
              </a:defRPr>
            </a:pPr>
            <a:r>
              <a:rPr sz="1500" b="1" spc="0">
                <a:solidFill>
                  <a:srgbClr val="C7A052"/>
                </a:solidFill>
                <a:latin typeface="DejaVu Serif"/>
                <a:ea typeface="DejaVu Serif"/>
                <a:cs typeface="DejaVu Serif"/>
              </a:rPr>
              <a:t>02</a:t>
            </a:r>
          </a:p>
        </p:txBody>
      </p:sp>
      <p:sp>
        <p:nvSpPr>
          <p:cNvPr id="14" name="">
            <a:extLst xmlns:a="http://schemas.openxmlformats.org/drawingml/2006/main">
              <a:ext uri="{FF2B5EF4-FFF2-40B4-BE49-F238E27FC236}">
                <a16:creationId xmlns:a16="http://schemas.microsoft.com/office/drawing/2014/main" id="{E8B2C376-4ADB-4AF7-992F-E49EB36EB367}"/>
              </a:ext>
            </a:extLst>
          </p:cNvPr>
          <p:cNvSpPr>
            <a:spLocks xmlns:a="http://schemas.openxmlformats.org/drawingml/2006/main" noGrp="1"/>
          </p:cNvSpPr>
          <p:nvPr/>
        </p:nvSpPr>
        <p:spPr>
          <a:xfrm xmlns:a="http://schemas.openxmlformats.org/drawingml/2006/main">
            <a:off x="1238250" y="3305175"/>
            <a:ext cx="2190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C7A052"/>
                </a:solidFill>
                <a:latin typeface="Nimbus Sans"/>
                <a:ea typeface="Nimbus Sans"/>
                <a:cs typeface="Nimbus Sans"/>
              </a:defRPr>
            </a:pPr>
            <a:r>
              <a:rPr sz="1350" b="1" spc="0">
                <a:solidFill>
                  <a:srgbClr val="C7A052"/>
                </a:solidFill>
                <a:latin typeface="Nimbus Sans"/>
                <a:ea typeface="Nimbus Sans"/>
                <a:cs typeface="Nimbus Sans"/>
              </a:rPr>
              <a:t>TRUST</a:t>
            </a:r>
          </a:p>
        </p:txBody>
      </p:sp>
      <p:sp>
        <p:nvSpPr>
          <p:cNvPr id="15" name="">
            <a:extLst xmlns:a="http://schemas.openxmlformats.org/drawingml/2006/main">
              <a:ext uri="{FF2B5EF4-FFF2-40B4-BE49-F238E27FC236}">
                <a16:creationId xmlns:a16="http://schemas.microsoft.com/office/drawing/2014/main" id="{75FF037A-EBC3-47DA-978A-83825C7DE187}"/>
              </a:ext>
            </a:extLst>
          </p:cNvPr>
          <p:cNvSpPr>
            <a:spLocks xmlns:a="http://schemas.openxmlformats.org/drawingml/2006/main" noGrp="1"/>
          </p:cNvSpPr>
          <p:nvPr/>
        </p:nvSpPr>
        <p:spPr>
          <a:xfrm xmlns:a="http://schemas.openxmlformats.org/drawingml/2006/main">
            <a:off x="3571875" y="3305175"/>
            <a:ext cx="7667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725" b="0" spc="0">
                <a:solidFill>
                  <a:srgbClr val="46556A"/>
                </a:solidFill>
                <a:latin typeface="Nimbus Sans"/>
                <a:ea typeface="Nimbus Sans"/>
                <a:cs typeface="Nimbus Sans"/>
              </a:defRPr>
            </a:pPr>
            <a:r>
              <a:rPr sz="1725" b="0" spc="0">
                <a:solidFill>
                  <a:srgbClr val="46556A"/>
                </a:solidFill>
                <a:latin typeface="Nimbus Sans"/>
                <a:ea typeface="Nimbus Sans"/>
                <a:cs typeface="Nimbus Sans"/>
              </a:rPr>
              <a:t>Clarify boundaries, accountability and human review.</a:t>
            </a:r>
          </a:p>
        </p:txBody>
      </p:sp>
      <p:sp>
        <p:nvSpPr>
          <p:cNvPr id="16" name="">
            <a:extLst xmlns:a="http://schemas.openxmlformats.org/drawingml/2006/main">
              <a:ext uri="{FF2B5EF4-FFF2-40B4-BE49-F238E27FC236}">
                <a16:creationId xmlns:a16="http://schemas.microsoft.com/office/drawing/2014/main" id="{3B914F7C-3979-4C6D-8DED-2AE69DBE9FBF}"/>
              </a:ext>
            </a:extLst>
          </p:cNvPr>
          <p:cNvSpPr>
            <a:spLocks xmlns:a="http://schemas.openxmlformats.org/drawingml/2006/main" noGrp="1"/>
          </p:cNvSpPr>
          <p:nvPr/>
        </p:nvSpPr>
        <p:spPr>
          <a:xfrm xmlns:a="http://schemas.openxmlformats.org/drawingml/2006/main">
            <a:off x="590550" y="3810000"/>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20F614EF-C7FF-4261-8816-866AC5D67B9C}"/>
              </a:ext>
            </a:extLst>
          </p:cNvPr>
          <p:cNvSpPr>
            <a:spLocks xmlns:a="http://schemas.openxmlformats.org/drawingml/2006/main" noGrp="1"/>
          </p:cNvSpPr>
          <p:nvPr/>
        </p:nvSpPr>
        <p:spPr>
          <a:xfrm xmlns:a="http://schemas.openxmlformats.org/drawingml/2006/main">
            <a:off x="590550" y="4038600"/>
            <a:ext cx="457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00" b="1" spc="0">
                <a:solidFill>
                  <a:srgbClr val="071B3D"/>
                </a:solidFill>
                <a:latin typeface="DejaVu Serif"/>
                <a:ea typeface="DejaVu Serif"/>
                <a:cs typeface="DejaVu Serif"/>
              </a:defRPr>
            </a:pPr>
            <a:r>
              <a:rPr sz="1500" b="1" spc="0">
                <a:solidFill>
                  <a:srgbClr val="071B3D"/>
                </a:solidFill>
                <a:latin typeface="DejaVu Serif"/>
                <a:ea typeface="DejaVu Serif"/>
                <a:cs typeface="DejaVu Serif"/>
              </a:rPr>
              <a:t>03</a:t>
            </a:r>
          </a:p>
        </p:txBody>
      </p:sp>
      <p:sp>
        <p:nvSpPr>
          <p:cNvPr id="18" name="">
            <a:extLst xmlns:a="http://schemas.openxmlformats.org/drawingml/2006/main">
              <a:ext uri="{FF2B5EF4-FFF2-40B4-BE49-F238E27FC236}">
                <a16:creationId xmlns:a16="http://schemas.microsoft.com/office/drawing/2014/main" id="{BD1F1A10-1CBD-433E-A9FF-842163F29282}"/>
              </a:ext>
            </a:extLst>
          </p:cNvPr>
          <p:cNvSpPr>
            <a:spLocks xmlns:a="http://schemas.openxmlformats.org/drawingml/2006/main" noGrp="1"/>
          </p:cNvSpPr>
          <p:nvPr/>
        </p:nvSpPr>
        <p:spPr>
          <a:xfrm xmlns:a="http://schemas.openxmlformats.org/drawingml/2006/main">
            <a:off x="1238250" y="4038600"/>
            <a:ext cx="2190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071B3D"/>
                </a:solidFill>
                <a:latin typeface="Nimbus Sans"/>
                <a:ea typeface="Nimbus Sans"/>
                <a:cs typeface="Nimbus Sans"/>
              </a:defRPr>
            </a:pPr>
            <a:r>
              <a:rPr sz="1350" b="1" spc="0">
                <a:solidFill>
                  <a:srgbClr val="071B3D"/>
                </a:solidFill>
                <a:latin typeface="Nimbus Sans"/>
                <a:ea typeface="Nimbus Sans"/>
                <a:cs typeface="Nimbus Sans"/>
              </a:rPr>
              <a:t>CAPABILITY</a:t>
            </a:r>
          </a:p>
        </p:txBody>
      </p:sp>
      <p:sp>
        <p:nvSpPr>
          <p:cNvPr id="19" name="">
            <a:extLst xmlns:a="http://schemas.openxmlformats.org/drawingml/2006/main">
              <a:ext uri="{FF2B5EF4-FFF2-40B4-BE49-F238E27FC236}">
                <a16:creationId xmlns:a16="http://schemas.microsoft.com/office/drawing/2014/main" id="{A50F7434-4879-46CF-8041-D52EB68F2721}"/>
              </a:ext>
            </a:extLst>
          </p:cNvPr>
          <p:cNvSpPr>
            <a:spLocks xmlns:a="http://schemas.openxmlformats.org/drawingml/2006/main" noGrp="1"/>
          </p:cNvSpPr>
          <p:nvPr/>
        </p:nvSpPr>
        <p:spPr>
          <a:xfrm xmlns:a="http://schemas.openxmlformats.org/drawingml/2006/main">
            <a:off x="3571875" y="4038600"/>
            <a:ext cx="7667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725" b="0" spc="0">
                <a:solidFill>
                  <a:srgbClr val="46556A"/>
                </a:solidFill>
                <a:latin typeface="Nimbus Sans"/>
                <a:ea typeface="Nimbus Sans"/>
                <a:cs typeface="Nimbus Sans"/>
              </a:defRPr>
            </a:pPr>
            <a:r>
              <a:rPr sz="1725" b="0" spc="0">
                <a:solidFill>
                  <a:srgbClr val="46556A"/>
                </a:solidFill>
                <a:latin typeface="Nimbus Sans"/>
                <a:ea typeface="Nimbus Sans"/>
                <a:cs typeface="Nimbus Sans"/>
              </a:rPr>
              <a:t>Practice with real tasks during protected work time.</a:t>
            </a:r>
          </a:p>
        </p:txBody>
      </p:sp>
      <p:sp>
        <p:nvSpPr>
          <p:cNvPr id="20" name="">
            <a:extLst xmlns:a="http://schemas.openxmlformats.org/drawingml/2006/main">
              <a:ext uri="{FF2B5EF4-FFF2-40B4-BE49-F238E27FC236}">
                <a16:creationId xmlns:a16="http://schemas.microsoft.com/office/drawing/2014/main" id="{2178DF1F-63BA-4FD4-8681-5663C56429F4}"/>
              </a:ext>
            </a:extLst>
          </p:cNvPr>
          <p:cNvSpPr>
            <a:spLocks xmlns:a="http://schemas.openxmlformats.org/drawingml/2006/main" noGrp="1"/>
          </p:cNvSpPr>
          <p:nvPr/>
        </p:nvSpPr>
        <p:spPr>
          <a:xfrm xmlns:a="http://schemas.openxmlformats.org/drawingml/2006/main">
            <a:off x="590550" y="4543425"/>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41CA53B1-F670-4CB2-8121-ECD6EDA2E774}"/>
              </a:ext>
            </a:extLst>
          </p:cNvPr>
          <p:cNvSpPr>
            <a:spLocks xmlns:a="http://schemas.openxmlformats.org/drawingml/2006/main" noGrp="1"/>
          </p:cNvSpPr>
          <p:nvPr/>
        </p:nvSpPr>
        <p:spPr>
          <a:xfrm xmlns:a="http://schemas.openxmlformats.org/drawingml/2006/main">
            <a:off x="590550" y="4772025"/>
            <a:ext cx="457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00" b="1" spc="0">
                <a:solidFill>
                  <a:srgbClr val="7A1F3D"/>
                </a:solidFill>
                <a:latin typeface="DejaVu Serif"/>
                <a:ea typeface="DejaVu Serif"/>
                <a:cs typeface="DejaVu Serif"/>
              </a:defRPr>
            </a:pPr>
            <a:r>
              <a:rPr sz="1500" b="1" spc="0">
                <a:solidFill>
                  <a:srgbClr val="7A1F3D"/>
                </a:solidFill>
                <a:latin typeface="DejaVu Serif"/>
                <a:ea typeface="DejaVu Serif"/>
                <a:cs typeface="DejaVu Serif"/>
              </a:rPr>
              <a:t>04</a:t>
            </a:r>
          </a:p>
        </p:txBody>
      </p:sp>
      <p:sp>
        <p:nvSpPr>
          <p:cNvPr id="22" name="">
            <a:extLst xmlns:a="http://schemas.openxmlformats.org/drawingml/2006/main">
              <a:ext uri="{FF2B5EF4-FFF2-40B4-BE49-F238E27FC236}">
                <a16:creationId xmlns:a16="http://schemas.microsoft.com/office/drawing/2014/main" id="{A737EF09-B5E4-450C-8A81-9F3BED5CB36C}"/>
              </a:ext>
            </a:extLst>
          </p:cNvPr>
          <p:cNvSpPr>
            <a:spLocks xmlns:a="http://schemas.openxmlformats.org/drawingml/2006/main" noGrp="1"/>
          </p:cNvSpPr>
          <p:nvPr/>
        </p:nvSpPr>
        <p:spPr>
          <a:xfrm xmlns:a="http://schemas.openxmlformats.org/drawingml/2006/main">
            <a:off x="1238250" y="4772025"/>
            <a:ext cx="2190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1" spc="0">
                <a:solidFill>
                  <a:srgbClr val="7A1F3D"/>
                </a:solidFill>
                <a:latin typeface="Nimbus Sans"/>
                <a:ea typeface="Nimbus Sans"/>
                <a:cs typeface="Nimbus Sans"/>
              </a:defRPr>
            </a:pPr>
            <a:r>
              <a:rPr sz="1350" b="1" spc="0">
                <a:solidFill>
                  <a:srgbClr val="7A1F3D"/>
                </a:solidFill>
                <a:latin typeface="Nimbus Sans"/>
                <a:ea typeface="Nimbus Sans"/>
                <a:cs typeface="Nimbus Sans"/>
              </a:rPr>
              <a:t>LEADERSHIP</a:t>
            </a:r>
          </a:p>
        </p:txBody>
      </p:sp>
      <p:sp>
        <p:nvSpPr>
          <p:cNvPr id="23" name="">
            <a:extLst xmlns:a="http://schemas.openxmlformats.org/drawingml/2006/main">
              <a:ext uri="{FF2B5EF4-FFF2-40B4-BE49-F238E27FC236}">
                <a16:creationId xmlns:a16="http://schemas.microsoft.com/office/drawing/2014/main" id="{43DA6539-9C88-4E6C-9E91-C2A7104879E7}"/>
              </a:ext>
            </a:extLst>
          </p:cNvPr>
          <p:cNvSpPr>
            <a:spLocks xmlns:a="http://schemas.openxmlformats.org/drawingml/2006/main" noGrp="1"/>
          </p:cNvSpPr>
          <p:nvPr/>
        </p:nvSpPr>
        <p:spPr>
          <a:xfrm xmlns:a="http://schemas.openxmlformats.org/drawingml/2006/main">
            <a:off x="3571875" y="4772025"/>
            <a:ext cx="7667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725" b="0" spc="0">
                <a:solidFill>
                  <a:srgbClr val="46556A"/>
                </a:solidFill>
                <a:latin typeface="Nimbus Sans"/>
                <a:ea typeface="Nimbus Sans"/>
                <a:cs typeface="Nimbus Sans"/>
              </a:defRPr>
            </a:pPr>
            <a:r>
              <a:rPr sz="1725" b="0" spc="0">
                <a:solidFill>
                  <a:srgbClr val="46556A"/>
                </a:solidFill>
                <a:latin typeface="Nimbus Sans"/>
                <a:ea typeface="Nimbus Sans"/>
                <a:cs typeface="Nimbus Sans"/>
              </a:rPr>
              <a:t>Model use, review outcomes and remove old steps.</a:t>
            </a:r>
          </a:p>
        </p:txBody>
      </p:sp>
      <p:sp>
        <p:nvSpPr>
          <p:cNvPr id="24" name="">
            <a:extLst xmlns:a="http://schemas.openxmlformats.org/drawingml/2006/main">
              <a:ext uri="{FF2B5EF4-FFF2-40B4-BE49-F238E27FC236}">
                <a16:creationId xmlns:a16="http://schemas.microsoft.com/office/drawing/2014/main" id="{E155952D-7360-46C8-B247-AAC04067A01D}"/>
              </a:ext>
            </a:extLst>
          </p:cNvPr>
          <p:cNvSpPr>
            <a:spLocks xmlns:a="http://schemas.openxmlformats.org/drawingml/2006/main" noGrp="1"/>
          </p:cNvSpPr>
          <p:nvPr/>
        </p:nvSpPr>
        <p:spPr>
          <a:xfrm xmlns:a="http://schemas.openxmlformats.org/drawingml/2006/main">
            <a:off x="590550" y="5276850"/>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F0A81A4F-27BC-4377-B89B-3AE0FD8D622A}"/>
              </a:ext>
            </a:extLst>
          </p:cNvPr>
          <p:cNvSpPr>
            <a:spLocks xmlns:a="http://schemas.openxmlformats.org/drawingml/2006/main" noGrp="1"/>
          </p:cNvSpPr>
          <p:nvPr/>
        </p:nvSpPr>
        <p:spPr>
          <a:xfrm xmlns:a="http://schemas.openxmlformats.org/drawingml/2006/main">
            <a:off x="590550" y="5724525"/>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016"/>
          </a:bodyPr>
          <a:lstStyle xmlns:a="http://schemas.openxmlformats.org/drawingml/2006/main"/>
          <a:p xmlns:a="http://schemas.openxmlformats.org/drawingml/2006/main">
            <a:pPr algn="ctr">
              <a:defRPr sz="1575" b="1" spc="0">
                <a:solidFill>
                  <a:srgbClr val="7A1F3D"/>
                </a:solidFill>
                <a:latin typeface="DejaVu Serif"/>
                <a:ea typeface="DejaVu Serif"/>
                <a:cs typeface="DejaVu Serif"/>
              </a:defRPr>
            </a:pPr>
            <a:r>
              <a:rPr sz="1575" b="1" spc="0">
                <a:solidFill>
                  <a:srgbClr val="7A1F3D"/>
                </a:solidFill>
                <a:latin typeface="DejaVu Serif"/>
                <a:ea typeface="DejaVu Serif"/>
                <a:cs typeface="DejaVu Serif"/>
              </a:rPr>
              <a:t>The environment around people determines whether access becomes adoption.</a:t>
            </a:r>
          </a:p>
        </p:txBody>
      </p:sp>
    </p:spTree>
    <p:extLst>
      <p:ext uri="{BB962C8B-B14F-4D97-AF65-F5344CB8AC3E}">
        <p14:creationId xmlns:p14="http://schemas.microsoft.com/office/powerpoint/2010/main" val="1596645952"/>
      </p:ext>
    </p:extLst>
  </p:cSld>
</p:sld>
</file>

<file path=ppt/slides/slide22.xml><?xml version="1.0" encoding="utf-8"?>
<p:sld xmlns:p="http://schemas.openxmlformats.org/presentationml/2006/main">
  <p:cSld>
    <p:bg>
      <p:bgPr>
        <a:solidFill xmlns:a="http://schemas.openxmlformats.org/drawingml/2006/main">
          <a:srgbClr val="F4F7FB"/>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A169BC14-A7D0-477C-A8C8-0E6F60F69828}"/>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071B3D"/>
                </a:solidFill>
                <a:latin typeface="Nimbus Sans"/>
                <a:ea typeface="Nimbus Sans"/>
                <a:cs typeface="Nimbus Sans"/>
              </a:defRPr>
            </a:pPr>
            <a:r>
              <a:rPr sz="975" b="1" spc="3">
                <a:solidFill>
                  <a:srgbClr val="071B3D"/>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6E29D2C6-1D31-4C98-B71E-7DED6C6ACAF2}"/>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A89C4E9E-F227-474F-93C2-00EBBAD819E7}"/>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24AB7B1-A5B2-4E2D-8DC5-01EB3BF4F233}"/>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7A1F3D"/>
                </a:solidFill>
                <a:latin typeface="Nimbus Sans"/>
                <a:ea typeface="Nimbus Sans"/>
                <a:cs typeface="Nimbus Sans"/>
              </a:defRPr>
            </a:pPr>
            <a:r>
              <a:rPr sz="900" b="1" spc="2">
                <a:solidFill>
                  <a:srgbClr val="7A1F3D"/>
                </a:solidFill>
                <a:latin typeface="Nimbus Sans"/>
                <a:ea typeface="Nimbus Sans"/>
                <a:cs typeface="Nimbus Sans"/>
              </a:rPr>
              <a:t>A PRACTICAL STARTING POINT</a:t>
            </a:r>
          </a:p>
        </p:txBody>
      </p:sp>
      <p:sp>
        <p:nvSpPr>
          <p:cNvPr id="5" name="">
            <a:extLst xmlns:a="http://schemas.openxmlformats.org/drawingml/2006/main">
              <a:ext uri="{FF2B5EF4-FFF2-40B4-BE49-F238E27FC236}">
                <a16:creationId xmlns:a16="http://schemas.microsoft.com/office/drawing/2014/main" id="{2524CE84-7EFB-48A4-AC12-0E38EA55DD22}"/>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6FFCF51-C06D-4038-8917-F97376A90262}"/>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THE HUMAN SIDE OF AI  ·  ATD HOUSTON 2026</a:t>
            </a:r>
          </a:p>
        </p:txBody>
      </p:sp>
      <p:sp>
        <p:nvSpPr>
          <p:cNvPr id="7" name="">
            <a:extLst xmlns:a="http://schemas.openxmlformats.org/drawingml/2006/main">
              <a:ext uri="{FF2B5EF4-FFF2-40B4-BE49-F238E27FC236}">
                <a16:creationId xmlns:a16="http://schemas.microsoft.com/office/drawing/2014/main" id="{70576493-0981-476B-A17B-E3864AC37DE8}"/>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46556A"/>
                </a:solidFill>
                <a:latin typeface="Nimbus Sans"/>
                <a:ea typeface="Nimbus Sans"/>
                <a:cs typeface="Nimbus Sans"/>
              </a:defRPr>
            </a:pPr>
            <a:r>
              <a:rPr sz="750" b="1" spc="1">
                <a:solidFill>
                  <a:srgbClr val="46556A"/>
                </a:solidFill>
                <a:latin typeface="Nimbus Sans"/>
                <a:ea typeface="Nimbus Sans"/>
                <a:cs typeface="Nimbus Sans"/>
              </a:rPr>
              <a:t>22</a:t>
            </a:r>
          </a:p>
        </p:txBody>
      </p:sp>
      <p:sp>
        <p:nvSpPr>
          <p:cNvPr id="8" name="">
            <a:extLst xmlns:a="http://schemas.openxmlformats.org/drawingml/2006/main">
              <a:ext uri="{FF2B5EF4-FFF2-40B4-BE49-F238E27FC236}">
                <a16:creationId xmlns:a16="http://schemas.microsoft.com/office/drawing/2014/main" id="{134308C9-D62A-4863-868E-217701434B87}"/>
              </a:ext>
            </a:extLst>
          </p:cNvPr>
          <p:cNvSpPr>
            <a:spLocks xmlns:a="http://schemas.openxmlformats.org/drawingml/2006/main" noGrp="1"/>
          </p:cNvSpPr>
          <p:nvPr/>
        </p:nvSpPr>
        <p:spPr>
          <a:xfrm xmlns:a="http://schemas.openxmlformats.org/drawingml/2006/main">
            <a:off x="590550" y="1123950"/>
            <a:ext cx="10668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3750" b="0" spc="0">
                <a:solidFill>
                  <a:srgbClr val="071B3D"/>
                </a:solidFill>
                <a:latin typeface="DejaVu Serif"/>
                <a:ea typeface="DejaVu Serif"/>
                <a:cs typeface="DejaVu Serif"/>
              </a:defRPr>
            </a:pPr>
            <a:r>
              <a:rPr sz="3750" b="0" spc="0">
                <a:solidFill>
                  <a:srgbClr val="071B3D"/>
                </a:solidFill>
                <a:latin typeface="DejaVu Serif"/>
                <a:ea typeface="DejaVu Serif"/>
                <a:cs typeface="DejaVu Serif"/>
              </a:rPr>
              <a:t>A 30-day adoption test</a:t>
            </a:r>
          </a:p>
        </p:txBody>
      </p:sp>
      <p:sp>
        <p:nvSpPr>
          <p:cNvPr id="9" name="">
            <a:extLst xmlns:a="http://schemas.openxmlformats.org/drawingml/2006/main">
              <a:ext uri="{FF2B5EF4-FFF2-40B4-BE49-F238E27FC236}">
                <a16:creationId xmlns:a16="http://schemas.microsoft.com/office/drawing/2014/main" id="{6CD8DFAD-5FFC-4F80-95E1-570773722F9F}"/>
              </a:ext>
            </a:extLst>
          </p:cNvPr>
          <p:cNvSpPr>
            <a:spLocks xmlns:a="http://schemas.openxmlformats.org/drawingml/2006/main" noGrp="1"/>
          </p:cNvSpPr>
          <p:nvPr/>
        </p:nvSpPr>
        <p:spPr>
          <a:xfrm xmlns:a="http://schemas.openxmlformats.org/drawingml/2006/main">
            <a:off x="590550" y="2409825"/>
            <a:ext cx="1047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050" b="1" spc="1">
                <a:solidFill>
                  <a:srgbClr val="7A1F3D"/>
                </a:solidFill>
                <a:latin typeface="Nimbus Sans"/>
                <a:ea typeface="Nimbus Sans"/>
                <a:cs typeface="Nimbus Sans"/>
              </a:defRPr>
            </a:pPr>
            <a:r>
              <a:rPr sz="1050" b="1" spc="1">
                <a:solidFill>
                  <a:srgbClr val="7A1F3D"/>
                </a:solidFill>
                <a:latin typeface="Nimbus Sans"/>
                <a:ea typeface="Nimbus Sans"/>
                <a:cs typeface="Nimbus Sans"/>
              </a:rPr>
              <a:t>WEEK 1</a:t>
            </a:r>
          </a:p>
        </p:txBody>
      </p:sp>
      <p:sp>
        <p:nvSpPr>
          <p:cNvPr id="10" name="">
            <a:extLst xmlns:a="http://schemas.openxmlformats.org/drawingml/2006/main">
              <a:ext uri="{FF2B5EF4-FFF2-40B4-BE49-F238E27FC236}">
                <a16:creationId xmlns:a16="http://schemas.microsoft.com/office/drawing/2014/main" id="{73A9984B-B461-433D-A335-7E0BBD517CA3}"/>
              </a:ext>
            </a:extLst>
          </p:cNvPr>
          <p:cNvSpPr>
            <a:spLocks xmlns:a="http://schemas.openxmlformats.org/drawingml/2006/main" noGrp="1"/>
          </p:cNvSpPr>
          <p:nvPr/>
        </p:nvSpPr>
        <p:spPr>
          <a:xfrm xmlns:a="http://schemas.openxmlformats.org/drawingml/2006/main">
            <a:off x="1819275" y="2409825"/>
            <a:ext cx="3048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650" b="1" spc="0">
                <a:solidFill>
                  <a:srgbClr val="071B3D"/>
                </a:solidFill>
                <a:latin typeface="Nimbus Sans"/>
                <a:ea typeface="Nimbus Sans"/>
                <a:cs typeface="Nimbus Sans"/>
              </a:defRPr>
            </a:pPr>
            <a:r>
              <a:rPr sz="1650" b="1" spc="0">
                <a:solidFill>
                  <a:srgbClr val="071B3D"/>
                </a:solidFill>
                <a:latin typeface="Nimbus Sans"/>
                <a:ea typeface="Nimbus Sans"/>
                <a:cs typeface="Nimbus Sans"/>
              </a:rPr>
              <a:t>Choose one workflow</a:t>
            </a:r>
          </a:p>
        </p:txBody>
      </p:sp>
      <p:sp>
        <p:nvSpPr>
          <p:cNvPr id="11" name="">
            <a:extLst xmlns:a="http://schemas.openxmlformats.org/drawingml/2006/main">
              <a:ext uri="{FF2B5EF4-FFF2-40B4-BE49-F238E27FC236}">
                <a16:creationId xmlns:a16="http://schemas.microsoft.com/office/drawing/2014/main" id="{451C48C7-7BF5-4DDB-9E0D-2897E4F8ED47}"/>
              </a:ext>
            </a:extLst>
          </p:cNvPr>
          <p:cNvSpPr>
            <a:spLocks xmlns:a="http://schemas.openxmlformats.org/drawingml/2006/main" noGrp="1"/>
          </p:cNvSpPr>
          <p:nvPr/>
        </p:nvSpPr>
        <p:spPr>
          <a:xfrm xmlns:a="http://schemas.openxmlformats.org/drawingml/2006/main">
            <a:off x="5095875" y="2409825"/>
            <a:ext cx="619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00" b="0" spc="0">
                <a:solidFill>
                  <a:srgbClr val="46556A"/>
                </a:solidFill>
                <a:latin typeface="Nimbus Sans"/>
                <a:ea typeface="Nimbus Sans"/>
                <a:cs typeface="Nimbus Sans"/>
              </a:defRPr>
            </a:pPr>
            <a:r>
              <a:rPr sz="1500" b="0" spc="0">
                <a:solidFill>
                  <a:srgbClr val="46556A"/>
                </a:solidFill>
                <a:latin typeface="Nimbus Sans"/>
                <a:ea typeface="Nimbus Sans"/>
                <a:cs typeface="Nimbus Sans"/>
              </a:rPr>
              <a:t>Name the decision owner and current quality checks.</a:t>
            </a:r>
          </a:p>
        </p:txBody>
      </p:sp>
      <p:sp>
        <p:nvSpPr>
          <p:cNvPr id="12" name="">
            <a:extLst xmlns:a="http://schemas.openxmlformats.org/drawingml/2006/main">
              <a:ext uri="{FF2B5EF4-FFF2-40B4-BE49-F238E27FC236}">
                <a16:creationId xmlns:a16="http://schemas.microsoft.com/office/drawing/2014/main" id="{01E1EA8A-FEA8-4EB5-9A4A-E3982A80A181}"/>
              </a:ext>
            </a:extLst>
          </p:cNvPr>
          <p:cNvSpPr>
            <a:spLocks xmlns:a="http://schemas.openxmlformats.org/drawingml/2006/main" noGrp="1"/>
          </p:cNvSpPr>
          <p:nvPr/>
        </p:nvSpPr>
        <p:spPr>
          <a:xfrm xmlns:a="http://schemas.openxmlformats.org/drawingml/2006/main">
            <a:off x="590550" y="2943225"/>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31C032F-7021-4331-806E-D7AE5A74BC81}"/>
              </a:ext>
            </a:extLst>
          </p:cNvPr>
          <p:cNvSpPr>
            <a:spLocks xmlns:a="http://schemas.openxmlformats.org/drawingml/2006/main" noGrp="1"/>
          </p:cNvSpPr>
          <p:nvPr/>
        </p:nvSpPr>
        <p:spPr>
          <a:xfrm xmlns:a="http://schemas.openxmlformats.org/drawingml/2006/main">
            <a:off x="590550" y="3190875"/>
            <a:ext cx="1047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050" b="1" spc="1">
                <a:solidFill>
                  <a:srgbClr val="C7A052"/>
                </a:solidFill>
                <a:latin typeface="Nimbus Sans"/>
                <a:ea typeface="Nimbus Sans"/>
                <a:cs typeface="Nimbus Sans"/>
              </a:defRPr>
            </a:pPr>
            <a:r>
              <a:rPr sz="1050" b="1" spc="1">
                <a:solidFill>
                  <a:srgbClr val="C7A052"/>
                </a:solidFill>
                <a:latin typeface="Nimbus Sans"/>
                <a:ea typeface="Nimbus Sans"/>
                <a:cs typeface="Nimbus Sans"/>
              </a:rPr>
              <a:t>WEEK 2</a:t>
            </a:r>
          </a:p>
        </p:txBody>
      </p:sp>
      <p:sp>
        <p:nvSpPr>
          <p:cNvPr id="14" name="">
            <a:extLst xmlns:a="http://schemas.openxmlformats.org/drawingml/2006/main">
              <a:ext uri="{FF2B5EF4-FFF2-40B4-BE49-F238E27FC236}">
                <a16:creationId xmlns:a16="http://schemas.microsoft.com/office/drawing/2014/main" id="{5680412A-A044-4EB0-855F-52C09432FDDA}"/>
              </a:ext>
            </a:extLst>
          </p:cNvPr>
          <p:cNvSpPr>
            <a:spLocks xmlns:a="http://schemas.openxmlformats.org/drawingml/2006/main" noGrp="1"/>
          </p:cNvSpPr>
          <p:nvPr/>
        </p:nvSpPr>
        <p:spPr>
          <a:xfrm xmlns:a="http://schemas.openxmlformats.org/drawingml/2006/main">
            <a:off x="1819275" y="3190875"/>
            <a:ext cx="3048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650" b="1" spc="0">
                <a:solidFill>
                  <a:srgbClr val="071B3D"/>
                </a:solidFill>
                <a:latin typeface="Nimbus Sans"/>
                <a:ea typeface="Nimbus Sans"/>
                <a:cs typeface="Nimbus Sans"/>
              </a:defRPr>
            </a:pPr>
            <a:r>
              <a:rPr sz="1650" b="1" spc="0">
                <a:solidFill>
                  <a:srgbClr val="071B3D"/>
                </a:solidFill>
                <a:latin typeface="Nimbus Sans"/>
                <a:ea typeface="Nimbus Sans"/>
                <a:cs typeface="Nimbus Sans"/>
              </a:rPr>
              <a:t>Practice with real users</a:t>
            </a:r>
          </a:p>
        </p:txBody>
      </p:sp>
      <p:sp>
        <p:nvSpPr>
          <p:cNvPr id="15" name="">
            <a:extLst xmlns:a="http://schemas.openxmlformats.org/drawingml/2006/main">
              <a:ext uri="{FF2B5EF4-FFF2-40B4-BE49-F238E27FC236}">
                <a16:creationId xmlns:a16="http://schemas.microsoft.com/office/drawing/2014/main" id="{36B13BA7-0005-486F-9E26-1168C56E04B0}"/>
              </a:ext>
            </a:extLst>
          </p:cNvPr>
          <p:cNvSpPr>
            <a:spLocks xmlns:a="http://schemas.openxmlformats.org/drawingml/2006/main" noGrp="1"/>
          </p:cNvSpPr>
          <p:nvPr/>
        </p:nvSpPr>
        <p:spPr>
          <a:xfrm xmlns:a="http://schemas.openxmlformats.org/drawingml/2006/main">
            <a:off x="5095875" y="3190875"/>
            <a:ext cx="619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00" b="0" spc="0">
                <a:solidFill>
                  <a:srgbClr val="46556A"/>
                </a:solidFill>
                <a:latin typeface="Nimbus Sans"/>
                <a:ea typeface="Nimbus Sans"/>
                <a:cs typeface="Nimbus Sans"/>
              </a:defRPr>
            </a:pPr>
            <a:r>
              <a:rPr sz="1500" b="0" spc="0">
                <a:solidFill>
                  <a:srgbClr val="46556A"/>
                </a:solidFill>
                <a:latin typeface="Nimbus Sans"/>
                <a:ea typeface="Nimbus Sans"/>
                <a:cs typeface="Nimbus Sans"/>
              </a:rPr>
              <a:t>Include the skeptic, the time-poor learner and the eager user.</a:t>
            </a:r>
          </a:p>
        </p:txBody>
      </p:sp>
      <p:sp>
        <p:nvSpPr>
          <p:cNvPr id="16" name="">
            <a:extLst xmlns:a="http://schemas.openxmlformats.org/drawingml/2006/main">
              <a:ext uri="{FF2B5EF4-FFF2-40B4-BE49-F238E27FC236}">
                <a16:creationId xmlns:a16="http://schemas.microsoft.com/office/drawing/2014/main" id="{09E2FABC-A511-4244-9786-5213DE691BC1}"/>
              </a:ext>
            </a:extLst>
          </p:cNvPr>
          <p:cNvSpPr>
            <a:spLocks xmlns:a="http://schemas.openxmlformats.org/drawingml/2006/main" noGrp="1"/>
          </p:cNvSpPr>
          <p:nvPr/>
        </p:nvSpPr>
        <p:spPr>
          <a:xfrm xmlns:a="http://schemas.openxmlformats.org/drawingml/2006/main">
            <a:off x="590550" y="3724275"/>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BCA75A60-DF51-49C3-B738-523658DCEA59}"/>
              </a:ext>
            </a:extLst>
          </p:cNvPr>
          <p:cNvSpPr>
            <a:spLocks xmlns:a="http://schemas.openxmlformats.org/drawingml/2006/main" noGrp="1"/>
          </p:cNvSpPr>
          <p:nvPr/>
        </p:nvSpPr>
        <p:spPr>
          <a:xfrm xmlns:a="http://schemas.openxmlformats.org/drawingml/2006/main">
            <a:off x="590550" y="3971925"/>
            <a:ext cx="1047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050" b="1" spc="1">
                <a:solidFill>
                  <a:srgbClr val="071B3D"/>
                </a:solidFill>
                <a:latin typeface="Nimbus Sans"/>
                <a:ea typeface="Nimbus Sans"/>
                <a:cs typeface="Nimbus Sans"/>
              </a:defRPr>
            </a:pPr>
            <a:r>
              <a:rPr sz="1050" b="1" spc="1">
                <a:solidFill>
                  <a:srgbClr val="071B3D"/>
                </a:solidFill>
                <a:latin typeface="Nimbus Sans"/>
                <a:ea typeface="Nimbus Sans"/>
                <a:cs typeface="Nimbus Sans"/>
              </a:rPr>
              <a:t>WEEK 3</a:t>
            </a:r>
          </a:p>
        </p:txBody>
      </p:sp>
      <p:sp>
        <p:nvSpPr>
          <p:cNvPr id="18" name="">
            <a:extLst xmlns:a="http://schemas.openxmlformats.org/drawingml/2006/main">
              <a:ext uri="{FF2B5EF4-FFF2-40B4-BE49-F238E27FC236}">
                <a16:creationId xmlns:a16="http://schemas.microsoft.com/office/drawing/2014/main" id="{910ACB35-5CFB-46FE-A164-A963EDDF87A9}"/>
              </a:ext>
            </a:extLst>
          </p:cNvPr>
          <p:cNvSpPr>
            <a:spLocks xmlns:a="http://schemas.openxmlformats.org/drawingml/2006/main" noGrp="1"/>
          </p:cNvSpPr>
          <p:nvPr/>
        </p:nvSpPr>
        <p:spPr>
          <a:xfrm xmlns:a="http://schemas.openxmlformats.org/drawingml/2006/main">
            <a:off x="1819275" y="3971925"/>
            <a:ext cx="3048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650" b="1" spc="0">
                <a:solidFill>
                  <a:srgbClr val="071B3D"/>
                </a:solidFill>
                <a:latin typeface="Nimbus Sans"/>
                <a:ea typeface="Nimbus Sans"/>
                <a:cs typeface="Nimbus Sans"/>
              </a:defRPr>
            </a:pPr>
            <a:r>
              <a:rPr sz="1650" b="1" spc="0">
                <a:solidFill>
                  <a:srgbClr val="071B3D"/>
                </a:solidFill>
                <a:latin typeface="Nimbus Sans"/>
                <a:ea typeface="Nimbus Sans"/>
                <a:cs typeface="Nimbus Sans"/>
              </a:rPr>
              <a:t>Fix the conditions</a:t>
            </a:r>
          </a:p>
        </p:txBody>
      </p:sp>
      <p:sp>
        <p:nvSpPr>
          <p:cNvPr id="19" name="">
            <a:extLst xmlns:a="http://schemas.openxmlformats.org/drawingml/2006/main">
              <a:ext uri="{FF2B5EF4-FFF2-40B4-BE49-F238E27FC236}">
                <a16:creationId xmlns:a16="http://schemas.microsoft.com/office/drawing/2014/main" id="{0DF710B9-18BE-4CC9-9100-264DC926531E}"/>
              </a:ext>
            </a:extLst>
          </p:cNvPr>
          <p:cNvSpPr>
            <a:spLocks xmlns:a="http://schemas.openxmlformats.org/drawingml/2006/main" noGrp="1"/>
          </p:cNvSpPr>
          <p:nvPr/>
        </p:nvSpPr>
        <p:spPr>
          <a:xfrm xmlns:a="http://schemas.openxmlformats.org/drawingml/2006/main">
            <a:off x="5095875" y="3971925"/>
            <a:ext cx="619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00" b="0" spc="0">
                <a:solidFill>
                  <a:srgbClr val="46556A"/>
                </a:solidFill>
                <a:latin typeface="Nimbus Sans"/>
                <a:ea typeface="Nimbus Sans"/>
                <a:cs typeface="Nimbus Sans"/>
              </a:defRPr>
            </a:pPr>
            <a:r>
              <a:rPr sz="1500" b="0" spc="0">
                <a:solidFill>
                  <a:srgbClr val="46556A"/>
                </a:solidFill>
                <a:latin typeface="Nimbus Sans"/>
                <a:ea typeface="Nimbus Sans"/>
                <a:cs typeface="Nimbus Sans"/>
              </a:rPr>
              <a:t>Clarify rules, protect time and remove one old step.</a:t>
            </a:r>
          </a:p>
        </p:txBody>
      </p:sp>
      <p:sp>
        <p:nvSpPr>
          <p:cNvPr id="20" name="">
            <a:extLst xmlns:a="http://schemas.openxmlformats.org/drawingml/2006/main">
              <a:ext uri="{FF2B5EF4-FFF2-40B4-BE49-F238E27FC236}">
                <a16:creationId xmlns:a16="http://schemas.microsoft.com/office/drawing/2014/main" id="{3F7E5E3F-D530-4211-BC92-DAC00DF0E83B}"/>
              </a:ext>
            </a:extLst>
          </p:cNvPr>
          <p:cNvSpPr>
            <a:spLocks xmlns:a="http://schemas.openxmlformats.org/drawingml/2006/main" noGrp="1"/>
          </p:cNvSpPr>
          <p:nvPr/>
        </p:nvSpPr>
        <p:spPr>
          <a:xfrm xmlns:a="http://schemas.openxmlformats.org/drawingml/2006/main">
            <a:off x="590550" y="4505325"/>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BCA5F471-178B-4EDC-80A6-65634BE0B29C}"/>
              </a:ext>
            </a:extLst>
          </p:cNvPr>
          <p:cNvSpPr>
            <a:spLocks xmlns:a="http://schemas.openxmlformats.org/drawingml/2006/main" noGrp="1"/>
          </p:cNvSpPr>
          <p:nvPr/>
        </p:nvSpPr>
        <p:spPr>
          <a:xfrm xmlns:a="http://schemas.openxmlformats.org/drawingml/2006/main">
            <a:off x="590550" y="4752975"/>
            <a:ext cx="1047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050" b="1" spc="1">
                <a:solidFill>
                  <a:srgbClr val="7A1F3D"/>
                </a:solidFill>
                <a:latin typeface="Nimbus Sans"/>
                <a:ea typeface="Nimbus Sans"/>
                <a:cs typeface="Nimbus Sans"/>
              </a:defRPr>
            </a:pPr>
            <a:r>
              <a:rPr sz="1050" b="1" spc="1">
                <a:solidFill>
                  <a:srgbClr val="7A1F3D"/>
                </a:solidFill>
                <a:latin typeface="Nimbus Sans"/>
                <a:ea typeface="Nimbus Sans"/>
                <a:cs typeface="Nimbus Sans"/>
              </a:rPr>
              <a:t>WEEK 4</a:t>
            </a:r>
          </a:p>
        </p:txBody>
      </p:sp>
      <p:sp>
        <p:nvSpPr>
          <p:cNvPr id="22" name="">
            <a:extLst xmlns:a="http://schemas.openxmlformats.org/drawingml/2006/main">
              <a:ext uri="{FF2B5EF4-FFF2-40B4-BE49-F238E27FC236}">
                <a16:creationId xmlns:a16="http://schemas.microsoft.com/office/drawing/2014/main" id="{D2F210A5-8187-4A76-9576-D73A147829E6}"/>
              </a:ext>
            </a:extLst>
          </p:cNvPr>
          <p:cNvSpPr>
            <a:spLocks xmlns:a="http://schemas.openxmlformats.org/drawingml/2006/main" noGrp="1"/>
          </p:cNvSpPr>
          <p:nvPr/>
        </p:nvSpPr>
        <p:spPr>
          <a:xfrm xmlns:a="http://schemas.openxmlformats.org/drawingml/2006/main">
            <a:off x="1819275" y="4752975"/>
            <a:ext cx="3048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650" b="1" spc="0">
                <a:solidFill>
                  <a:srgbClr val="071B3D"/>
                </a:solidFill>
                <a:latin typeface="Nimbus Sans"/>
                <a:ea typeface="Nimbus Sans"/>
                <a:cs typeface="Nimbus Sans"/>
              </a:defRPr>
            </a:pPr>
            <a:r>
              <a:rPr sz="1650" b="1" spc="0">
                <a:solidFill>
                  <a:srgbClr val="071B3D"/>
                </a:solidFill>
                <a:latin typeface="Nimbus Sans"/>
                <a:ea typeface="Nimbus Sans"/>
                <a:cs typeface="Nimbus Sans"/>
              </a:rPr>
              <a:t>Measure changed work</a:t>
            </a:r>
          </a:p>
        </p:txBody>
      </p:sp>
      <p:sp>
        <p:nvSpPr>
          <p:cNvPr id="23" name="">
            <a:extLst xmlns:a="http://schemas.openxmlformats.org/drawingml/2006/main">
              <a:ext uri="{FF2B5EF4-FFF2-40B4-BE49-F238E27FC236}">
                <a16:creationId xmlns:a16="http://schemas.microsoft.com/office/drawing/2014/main" id="{72064AEE-A560-4979-B22F-DFB4BF1765BA}"/>
              </a:ext>
            </a:extLst>
          </p:cNvPr>
          <p:cNvSpPr>
            <a:spLocks xmlns:a="http://schemas.openxmlformats.org/drawingml/2006/main" noGrp="1"/>
          </p:cNvSpPr>
          <p:nvPr/>
        </p:nvSpPr>
        <p:spPr>
          <a:xfrm xmlns:a="http://schemas.openxmlformats.org/drawingml/2006/main">
            <a:off x="5095875" y="4752975"/>
            <a:ext cx="619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00" b="0" spc="0">
                <a:solidFill>
                  <a:srgbClr val="46556A"/>
                </a:solidFill>
                <a:latin typeface="Nimbus Sans"/>
                <a:ea typeface="Nimbus Sans"/>
                <a:cs typeface="Nimbus Sans"/>
              </a:defRPr>
            </a:pPr>
            <a:r>
              <a:rPr sz="1500" b="0" spc="0">
                <a:solidFill>
                  <a:srgbClr val="46556A"/>
                </a:solidFill>
                <a:latin typeface="Nimbus Sans"/>
                <a:ea typeface="Nimbus Sans"/>
                <a:cs typeface="Nimbus Sans"/>
              </a:rPr>
              <a:t>Compare time, quality, exceptions and confidence.</a:t>
            </a:r>
          </a:p>
        </p:txBody>
      </p:sp>
      <p:sp>
        <p:nvSpPr>
          <p:cNvPr id="24" name="">
            <a:extLst xmlns:a="http://schemas.openxmlformats.org/drawingml/2006/main">
              <a:ext uri="{FF2B5EF4-FFF2-40B4-BE49-F238E27FC236}">
                <a16:creationId xmlns:a16="http://schemas.microsoft.com/office/drawing/2014/main" id="{8CCAC197-9085-4853-9D5B-45E61279F45A}"/>
              </a:ext>
            </a:extLst>
          </p:cNvPr>
          <p:cNvSpPr>
            <a:spLocks xmlns:a="http://schemas.openxmlformats.org/drawingml/2006/main" noGrp="1"/>
          </p:cNvSpPr>
          <p:nvPr/>
        </p:nvSpPr>
        <p:spPr>
          <a:xfrm xmlns:a="http://schemas.openxmlformats.org/drawingml/2006/main">
            <a:off x="590550" y="5286375"/>
            <a:ext cx="10715625" cy="9525"/>
          </a:xfrm>
          <a:prstGeom xmlns:a="http://schemas.openxmlformats.org/drawingml/2006/main" prst="rect">
            <a:avLst/>
          </a:prstGeom>
          <a:solidFill xmlns:a="http://schemas.openxmlformats.org/drawingml/2006/main">
            <a:srgbClr val="D7E1ED"/>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CB0C0391-0C71-444B-8D66-38A83BBDBDA3}"/>
              </a:ext>
            </a:extLst>
          </p:cNvPr>
          <p:cNvSpPr>
            <a:spLocks xmlns:a="http://schemas.openxmlformats.org/drawingml/2006/main" noGrp="1"/>
          </p:cNvSpPr>
          <p:nvPr/>
        </p:nvSpPr>
        <p:spPr>
          <a:xfrm xmlns:a="http://schemas.openxmlformats.org/drawingml/2006/main">
            <a:off x="590550" y="57340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9697"/>
          </a:bodyPr>
          <a:lstStyle xmlns:a="http://schemas.openxmlformats.org/drawingml/2006/main"/>
          <a:p xmlns:a="http://schemas.openxmlformats.org/drawingml/2006/main">
            <a:pPr algn="ctr">
              <a:defRPr sz="1650" b="1" spc="0">
                <a:solidFill>
                  <a:srgbClr val="7A1F3D"/>
                </a:solidFill>
                <a:latin typeface="DejaVu Serif"/>
                <a:ea typeface="DejaVu Serif"/>
                <a:cs typeface="DejaVu Serif"/>
              </a:defRPr>
            </a:pPr>
            <a:r>
              <a:rPr sz="1650" b="1" spc="0">
                <a:solidFill>
                  <a:srgbClr val="7A1F3D"/>
                </a:solidFill>
                <a:latin typeface="DejaVu Serif"/>
                <a:ea typeface="DejaVu Serif"/>
                <a:cs typeface="DejaVu Serif"/>
              </a:rPr>
              <a:t>Logins measure access. Changed work measures adoption.</a:t>
            </a:r>
          </a:p>
        </p:txBody>
      </p:sp>
    </p:spTree>
    <p:extLst>
      <p:ext uri="{BB962C8B-B14F-4D97-AF65-F5344CB8AC3E}">
        <p14:creationId xmlns:p14="http://schemas.microsoft.com/office/powerpoint/2010/main" val="390831200"/>
      </p:ext>
    </p:extLst>
  </p:cSld>
</p:sld>
</file>

<file path=ppt/slides/slide23.xml><?xml version="1.0" encoding="utf-8"?>
<p:sld xmlns:p="http://schemas.openxmlformats.org/presentationml/2006/main">
  <p:cSld>
    <p:bg>
      <p:bgPr>
        <a:solidFill xmlns:a="http://schemas.openxmlformats.org/drawingml/2006/main">
          <a:srgbClr val="031126"/>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B14EC5A5-9C1C-48A4-868B-71DA91CE8DCD}"/>
              </a:ext>
            </a:extLst>
          </p:cNvPr>
          <p:cNvSpPr>
            <a:spLocks xmlns:a="http://schemas.openxmlformats.org/drawingml/2006/main" noGrp="1"/>
          </p:cNvSpPr>
          <p:nvPr/>
        </p:nvSpPr>
        <p:spPr>
          <a:xfrm xmlns:a="http://schemas.openxmlformats.org/drawingml/2006/main">
            <a:off x="590550" y="238125"/>
            <a:ext cx="1952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9487"/>
          </a:bodyPr>
          <a:lstStyle xmlns:a="http://schemas.openxmlformats.org/drawingml/2006/main"/>
          <a:p xmlns:a="http://schemas.openxmlformats.org/drawingml/2006/main">
            <a:pPr algn="l">
              <a:defRPr sz="975" b="1" spc="3">
                <a:solidFill>
                  <a:srgbClr val="FFFFFF"/>
                </a:solidFill>
                <a:latin typeface="Nimbus Sans"/>
                <a:ea typeface="Nimbus Sans"/>
                <a:cs typeface="Nimbus Sans"/>
              </a:defRPr>
            </a:pPr>
            <a:r>
              <a:rPr sz="975" b="1" spc="3">
                <a:solidFill>
                  <a:srgbClr val="FFFFFF"/>
                </a:solidFill>
                <a:latin typeface="Nimbus Sans"/>
                <a:ea typeface="Nimbus Sans"/>
                <a:cs typeface="Nimbus Sans"/>
              </a:rPr>
              <a:t>PLOT ON IT</a:t>
            </a:r>
          </a:p>
        </p:txBody>
      </p:sp>
      <p:sp>
        <p:nvSpPr>
          <p:cNvPr id="2" name="">
            <a:extLst xmlns:a="http://schemas.openxmlformats.org/drawingml/2006/main">
              <a:ext uri="{FF2B5EF4-FFF2-40B4-BE49-F238E27FC236}">
                <a16:creationId xmlns:a16="http://schemas.microsoft.com/office/drawing/2014/main" id="{2F533F1D-12E8-413C-A078-1F9FB261D8A8}"/>
              </a:ext>
            </a:extLst>
          </p:cNvPr>
          <p:cNvSpPr>
            <a:spLocks xmlns:a="http://schemas.openxmlformats.org/drawingml/2006/main" noGrp="1"/>
          </p:cNvSpPr>
          <p:nvPr/>
        </p:nvSpPr>
        <p:spPr>
          <a:xfrm xmlns:a="http://schemas.openxmlformats.org/drawingml/2006/main">
            <a:off x="600075" y="466725"/>
            <a:ext cx="1952625"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0000"/>
          </a:bodyPr>
          <a:lstStyle xmlns:a="http://schemas.openxmlformats.org/drawingml/2006/main"/>
          <a:p xmlns:a="http://schemas.openxmlformats.org/drawingml/2006/main">
            <a:pPr algn="l">
              <a:defRPr sz="675" b="1" spc="4">
                <a:solidFill>
                  <a:srgbClr val="C7A052"/>
                </a:solidFill>
                <a:latin typeface="Nimbus Sans"/>
                <a:ea typeface="Nimbus Sans"/>
                <a:cs typeface="Nimbus Sans"/>
              </a:defRPr>
            </a:pPr>
            <a:r>
              <a:rPr sz="675" b="1" spc="4">
                <a:solidFill>
                  <a:srgbClr val="C7A052"/>
                </a:solidFill>
                <a:latin typeface="Nimbus Sans"/>
                <a:ea typeface="Nimbus Sans"/>
                <a:cs typeface="Nimbus Sans"/>
              </a:rPr>
              <a:t>CONSULTING</a:t>
            </a:r>
          </a:p>
        </p:txBody>
      </p:sp>
      <p:sp>
        <p:nvSpPr>
          <p:cNvPr id="3" name="">
            <a:extLst xmlns:a="http://schemas.openxmlformats.org/drawingml/2006/main">
              <a:ext uri="{FF2B5EF4-FFF2-40B4-BE49-F238E27FC236}">
                <a16:creationId xmlns:a16="http://schemas.microsoft.com/office/drawing/2014/main" id="{234D7A9D-F741-478A-BACE-21184BFC5112}"/>
              </a:ext>
            </a:extLst>
          </p:cNvPr>
          <p:cNvSpPr>
            <a:spLocks xmlns:a="http://schemas.openxmlformats.org/drawingml/2006/main" noGrp="1"/>
          </p:cNvSpPr>
          <p:nvPr/>
        </p:nvSpPr>
        <p:spPr>
          <a:xfrm xmlns:a="http://schemas.openxmlformats.org/drawingml/2006/main">
            <a:off x="2686050" y="400050"/>
            <a:ext cx="523875" cy="9525"/>
          </a:xfrm>
          <a:prstGeom xmlns:a="http://schemas.openxmlformats.org/drawingml/2006/main" prst="rect">
            <a:avLst/>
          </a:prstGeom>
          <a:solidFill xmlns:a="http://schemas.openxmlformats.org/drawingml/2006/main">
            <a:srgbClr val="C7A05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0E18B18-A23D-434F-A519-EE60CF7D2505}"/>
              </a:ext>
            </a:extLst>
          </p:cNvPr>
          <p:cNvSpPr>
            <a:spLocks xmlns:a="http://schemas.openxmlformats.org/drawingml/2006/main" noGrp="1"/>
          </p:cNvSpPr>
          <p:nvPr/>
        </p:nvSpPr>
        <p:spPr>
          <a:xfrm xmlns:a="http://schemas.openxmlformats.org/drawingml/2006/main">
            <a:off x="590550" y="790575"/>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lgn="l">
              <a:defRPr sz="900" b="1" spc="2">
                <a:solidFill>
                  <a:srgbClr val="EAD7A4"/>
                </a:solidFill>
                <a:latin typeface="Nimbus Sans"/>
                <a:ea typeface="Nimbus Sans"/>
                <a:cs typeface="Nimbus Sans"/>
              </a:defRPr>
            </a:pPr>
            <a:r>
              <a:rPr sz="900" b="1" spc="2">
                <a:solidFill>
                  <a:srgbClr val="EAD7A4"/>
                </a:solidFill>
                <a:latin typeface="Nimbus Sans"/>
                <a:ea typeface="Nimbus Sans"/>
                <a:cs typeface="Nimbus Sans"/>
              </a:rPr>
              <a:t>YOUR TURN 03 · CLOSE</a:t>
            </a:r>
          </a:p>
        </p:txBody>
      </p:sp>
      <p:sp>
        <p:nvSpPr>
          <p:cNvPr id="5" name="">
            <a:extLst xmlns:a="http://schemas.openxmlformats.org/drawingml/2006/main">
              <a:ext uri="{FF2B5EF4-FFF2-40B4-BE49-F238E27FC236}">
                <a16:creationId xmlns:a16="http://schemas.microsoft.com/office/drawing/2014/main" id="{3102483B-0F51-475B-9D4A-A10B95623F94}"/>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6DC442B-9E2D-4DAE-AF56-7E6E21F39B0B}"/>
              </a:ext>
            </a:extLst>
          </p:cNvPr>
          <p:cNvSpPr>
            <a:spLocks xmlns:a="http://schemas.openxmlformats.org/drawingml/2006/main" noGrp="1"/>
          </p:cNvSpPr>
          <p:nvPr/>
        </p:nvSpPr>
        <p:spPr>
          <a:xfrm xmlns:a="http://schemas.openxmlformats.org/drawingml/2006/main">
            <a:off x="590550" y="6515100"/>
            <a:ext cx="904875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l">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LIVE COMPANION  ·  plotonitconsulting.com/atd2026</a:t>
            </a:r>
          </a:p>
        </p:txBody>
      </p:sp>
      <p:sp>
        <p:nvSpPr>
          <p:cNvPr id="7" name="">
            <a:extLst xmlns:a="http://schemas.openxmlformats.org/drawingml/2006/main">
              <a:ext uri="{FF2B5EF4-FFF2-40B4-BE49-F238E27FC236}">
                <a16:creationId xmlns:a16="http://schemas.microsoft.com/office/drawing/2014/main" id="{9A02BFBB-CCD5-413B-A78C-5DDA5C68A18F}"/>
              </a:ext>
            </a:extLst>
          </p:cNvPr>
          <p:cNvSpPr>
            <a:spLocks xmlns:a="http://schemas.openxmlformats.org/drawingml/2006/main" noGrp="1"/>
          </p:cNvSpPr>
          <p:nvPr/>
        </p:nvSpPr>
        <p:spPr>
          <a:xfrm xmlns:a="http://schemas.openxmlformats.org/drawingml/2006/main">
            <a:off x="11191875" y="6515100"/>
            <a:ext cx="409575"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1667"/>
          </a:bodyPr>
          <a:lstStyle xmlns:a="http://schemas.openxmlformats.org/drawingml/2006/main"/>
          <a:p xmlns:a="http://schemas.openxmlformats.org/drawingml/2006/main">
            <a:pPr algn="r">
              <a:defRPr sz="750" b="1" spc="1">
                <a:solidFill>
                  <a:srgbClr val="EAD7A4"/>
                </a:solidFill>
                <a:latin typeface="Nimbus Sans"/>
                <a:ea typeface="Nimbus Sans"/>
                <a:cs typeface="Nimbus Sans"/>
              </a:defRPr>
            </a:pPr>
            <a:r>
              <a:rPr sz="750" b="1" spc="1">
                <a:solidFill>
                  <a:srgbClr val="EAD7A4"/>
                </a:solidFill>
                <a:latin typeface="Nimbus Sans"/>
                <a:ea typeface="Nimbus Sans"/>
                <a:cs typeface="Nimbus Sans"/>
              </a:rPr>
              <a:t>23</a:t>
            </a:r>
          </a:p>
        </p:txBody>
      </p:sp>
      <p:sp>
        <p:nvSpPr>
          <p:cNvPr id="8" name="">
            <a:extLst xmlns:a="http://schemas.openxmlformats.org/drawingml/2006/main">
              <a:ext uri="{FF2B5EF4-FFF2-40B4-BE49-F238E27FC236}">
                <a16:creationId xmlns:a16="http://schemas.microsoft.com/office/drawing/2014/main" id="{91AF9C55-66E2-4075-8D04-A5190A28A49A}"/>
              </a:ext>
            </a:extLst>
          </p:cNvPr>
          <p:cNvSpPr>
            <a:spLocks xmlns:a="http://schemas.openxmlformats.org/drawingml/2006/main" noGrp="1"/>
          </p:cNvSpPr>
          <p:nvPr/>
        </p:nvSpPr>
        <p:spPr>
          <a:xfrm xmlns:a="http://schemas.openxmlformats.org/drawingml/2006/main">
            <a:off x="590550" y="1181100"/>
            <a:ext cx="69532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5901"/>
          </a:bodyPr>
          <a:lstStyle xmlns:a="http://schemas.openxmlformats.org/drawingml/2006/main"/>
          <a:p xmlns:a="http://schemas.openxmlformats.org/drawingml/2006/main">
            <a:pPr algn="l">
              <a:defRPr sz="3225" b="0" spc="0">
                <a:solidFill>
                  <a:srgbClr val="FFFFFF"/>
                </a:solidFill>
                <a:latin typeface="DejaVu Serif"/>
                <a:ea typeface="DejaVu Serif"/>
                <a:cs typeface="DejaVu Serif"/>
              </a:defRPr>
            </a:pPr>
            <a:r>
              <a:rPr sz="3225" b="0" spc="0">
                <a:solidFill>
                  <a:srgbClr val="FFFFFF"/>
                </a:solidFill>
                <a:latin typeface="DejaVu Serif"/>
                <a:ea typeface="DejaVu Serif"/>
                <a:cs typeface="DejaVu Serif"/>
              </a:rPr>
              <a:t>What would make AI adoption easier?</a:t>
            </a:r>
          </a:p>
        </p:txBody>
      </p:sp>
      <p:sp>
        <p:nvSpPr>
          <p:cNvPr id="9" name="">
            <a:extLst xmlns:a="http://schemas.openxmlformats.org/drawingml/2006/main">
              <a:ext uri="{FF2B5EF4-FFF2-40B4-BE49-F238E27FC236}">
                <a16:creationId xmlns:a16="http://schemas.microsoft.com/office/drawing/2014/main" id="{24BFB977-9284-4622-B943-05B74B444FF3}"/>
              </a:ext>
            </a:extLst>
          </p:cNvPr>
          <p:cNvSpPr>
            <a:spLocks xmlns:a="http://schemas.openxmlformats.org/drawingml/2006/main" noGrp="1"/>
          </p:cNvSpPr>
          <p:nvPr/>
        </p:nvSpPr>
        <p:spPr>
          <a:xfrm xmlns:a="http://schemas.openxmlformats.org/drawingml/2006/main">
            <a:off x="590550" y="239077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050" b="1" spc="0">
                <a:solidFill>
                  <a:srgbClr val="EAD7A4"/>
                </a:solidFill>
                <a:latin typeface="DejaVu Serif"/>
                <a:ea typeface="DejaVu Serif"/>
                <a:cs typeface="DejaVu Serif"/>
              </a:defRPr>
            </a:pPr>
            <a:r>
              <a:rPr sz="1050" b="1" spc="0">
                <a:solidFill>
                  <a:srgbClr val="EAD7A4"/>
                </a:solidFill>
                <a:latin typeface="DejaVu Serif"/>
                <a:ea typeface="DejaVu Serif"/>
                <a:cs typeface="DejaVu Serif"/>
              </a:rPr>
              <a:t>01</a:t>
            </a:r>
          </a:p>
        </p:txBody>
      </p:sp>
      <p:sp>
        <p:nvSpPr>
          <p:cNvPr id="10" name="">
            <a:extLst xmlns:a="http://schemas.openxmlformats.org/drawingml/2006/main">
              <a:ext uri="{FF2B5EF4-FFF2-40B4-BE49-F238E27FC236}">
                <a16:creationId xmlns:a16="http://schemas.microsoft.com/office/drawing/2014/main" id="{5E2DDE7B-61A1-4065-8536-07C166E7ED84}"/>
              </a:ext>
            </a:extLst>
          </p:cNvPr>
          <p:cNvSpPr>
            <a:spLocks xmlns:a="http://schemas.openxmlformats.org/drawingml/2006/main" noGrp="1"/>
          </p:cNvSpPr>
          <p:nvPr/>
        </p:nvSpPr>
        <p:spPr>
          <a:xfrm xmlns:a="http://schemas.openxmlformats.org/drawingml/2006/main">
            <a:off x="1171575" y="2390775"/>
            <a:ext cx="542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5185"/>
          </a:bodyPr>
          <a:lstStyle xmlns:a="http://schemas.openxmlformats.org/drawingml/2006/main"/>
          <a:p xmlns:a="http://schemas.openxmlformats.org/drawingml/2006/main">
            <a:pPr algn="l">
              <a:defRPr sz="1350" b="0" spc="0">
                <a:solidFill>
                  <a:srgbClr val="FFFFFF"/>
                </a:solidFill>
                <a:latin typeface="Nimbus Sans"/>
                <a:ea typeface="Nimbus Sans"/>
                <a:cs typeface="Nimbus Sans"/>
              </a:defRPr>
            </a:pPr>
            <a:r>
              <a:rPr sz="1350" b="0" spc="0">
                <a:solidFill>
                  <a:srgbClr val="FFFFFF"/>
                </a:solidFill>
                <a:latin typeface="Nimbus Sans"/>
                <a:ea typeface="Nimbus Sans"/>
                <a:cs typeface="Nimbus Sans"/>
              </a:rPr>
              <a:t>Clearer policies</a:t>
            </a:r>
          </a:p>
        </p:txBody>
      </p:sp>
      <p:sp>
        <p:nvSpPr>
          <p:cNvPr id="11" name="">
            <a:extLst xmlns:a="http://schemas.openxmlformats.org/drawingml/2006/main">
              <a:ext uri="{FF2B5EF4-FFF2-40B4-BE49-F238E27FC236}">
                <a16:creationId xmlns:a16="http://schemas.microsoft.com/office/drawing/2014/main" id="{098AC5E3-5EF1-4635-801A-BA757FD2EDCD}"/>
              </a:ext>
            </a:extLst>
          </p:cNvPr>
          <p:cNvSpPr>
            <a:spLocks xmlns:a="http://schemas.openxmlformats.org/drawingml/2006/main" noGrp="1"/>
          </p:cNvSpPr>
          <p:nvPr/>
        </p:nvSpPr>
        <p:spPr>
          <a:xfrm xmlns:a="http://schemas.openxmlformats.org/drawingml/2006/main">
            <a:off x="1171575" y="2733675"/>
            <a:ext cx="5429250"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9D535A37-0B8B-4F75-8F42-0AD42905B6E2}"/>
              </a:ext>
            </a:extLst>
          </p:cNvPr>
          <p:cNvSpPr>
            <a:spLocks xmlns:a="http://schemas.openxmlformats.org/drawingml/2006/main" noGrp="1"/>
          </p:cNvSpPr>
          <p:nvPr/>
        </p:nvSpPr>
        <p:spPr>
          <a:xfrm xmlns:a="http://schemas.openxmlformats.org/drawingml/2006/main">
            <a:off x="590550" y="2867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050" b="1" spc="0">
                <a:solidFill>
                  <a:srgbClr val="EAD7A4"/>
                </a:solidFill>
                <a:latin typeface="DejaVu Serif"/>
                <a:ea typeface="DejaVu Serif"/>
                <a:cs typeface="DejaVu Serif"/>
              </a:defRPr>
            </a:pPr>
            <a:r>
              <a:rPr sz="1050" b="1" spc="0">
                <a:solidFill>
                  <a:srgbClr val="EAD7A4"/>
                </a:solidFill>
                <a:latin typeface="DejaVu Serif"/>
                <a:ea typeface="DejaVu Serif"/>
                <a:cs typeface="DejaVu Serif"/>
              </a:rPr>
              <a:t>02</a:t>
            </a:r>
          </a:p>
        </p:txBody>
      </p:sp>
      <p:sp>
        <p:nvSpPr>
          <p:cNvPr id="13" name="">
            <a:extLst xmlns:a="http://schemas.openxmlformats.org/drawingml/2006/main">
              <a:ext uri="{FF2B5EF4-FFF2-40B4-BE49-F238E27FC236}">
                <a16:creationId xmlns:a16="http://schemas.microsoft.com/office/drawing/2014/main" id="{4EC591C9-15F1-4C22-BE0C-6815B0DFC073}"/>
              </a:ext>
            </a:extLst>
          </p:cNvPr>
          <p:cNvSpPr>
            <a:spLocks xmlns:a="http://schemas.openxmlformats.org/drawingml/2006/main" noGrp="1"/>
          </p:cNvSpPr>
          <p:nvPr/>
        </p:nvSpPr>
        <p:spPr>
          <a:xfrm xmlns:a="http://schemas.openxmlformats.org/drawingml/2006/main">
            <a:off x="1171575" y="2867025"/>
            <a:ext cx="542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5185"/>
          </a:bodyPr>
          <a:lstStyle xmlns:a="http://schemas.openxmlformats.org/drawingml/2006/main"/>
          <a:p xmlns:a="http://schemas.openxmlformats.org/drawingml/2006/main">
            <a:pPr algn="l">
              <a:defRPr sz="1350" b="0" spc="0">
                <a:solidFill>
                  <a:srgbClr val="FFFFFF"/>
                </a:solidFill>
                <a:latin typeface="Nimbus Sans"/>
                <a:ea typeface="Nimbus Sans"/>
                <a:cs typeface="Nimbus Sans"/>
              </a:defRPr>
            </a:pPr>
            <a:r>
              <a:rPr sz="1350" b="0" spc="0">
                <a:solidFill>
                  <a:srgbClr val="FFFFFF"/>
                </a:solidFill>
                <a:latin typeface="Nimbus Sans"/>
                <a:ea typeface="Nimbus Sans"/>
                <a:cs typeface="Nimbus Sans"/>
              </a:rPr>
              <a:t>More hands-on practice</a:t>
            </a:r>
          </a:p>
        </p:txBody>
      </p:sp>
      <p:sp>
        <p:nvSpPr>
          <p:cNvPr id="14" name="">
            <a:extLst xmlns:a="http://schemas.openxmlformats.org/drawingml/2006/main">
              <a:ext uri="{FF2B5EF4-FFF2-40B4-BE49-F238E27FC236}">
                <a16:creationId xmlns:a16="http://schemas.microsoft.com/office/drawing/2014/main" id="{07CF9868-F704-448C-9AA3-847EDE017C8D}"/>
              </a:ext>
            </a:extLst>
          </p:cNvPr>
          <p:cNvSpPr>
            <a:spLocks xmlns:a="http://schemas.openxmlformats.org/drawingml/2006/main" noGrp="1"/>
          </p:cNvSpPr>
          <p:nvPr/>
        </p:nvSpPr>
        <p:spPr>
          <a:xfrm xmlns:a="http://schemas.openxmlformats.org/drawingml/2006/main">
            <a:off x="1171575" y="3209925"/>
            <a:ext cx="5429250"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2A17EF5D-8377-4A49-A9F5-E44658D80603}"/>
              </a:ext>
            </a:extLst>
          </p:cNvPr>
          <p:cNvSpPr>
            <a:spLocks xmlns:a="http://schemas.openxmlformats.org/drawingml/2006/main" noGrp="1"/>
          </p:cNvSpPr>
          <p:nvPr/>
        </p:nvSpPr>
        <p:spPr>
          <a:xfrm xmlns:a="http://schemas.openxmlformats.org/drawingml/2006/main">
            <a:off x="590550" y="334327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050" b="1" spc="0">
                <a:solidFill>
                  <a:srgbClr val="EAD7A4"/>
                </a:solidFill>
                <a:latin typeface="DejaVu Serif"/>
                <a:ea typeface="DejaVu Serif"/>
                <a:cs typeface="DejaVu Serif"/>
              </a:defRPr>
            </a:pPr>
            <a:r>
              <a:rPr sz="1050" b="1" spc="0">
                <a:solidFill>
                  <a:srgbClr val="EAD7A4"/>
                </a:solidFill>
                <a:latin typeface="DejaVu Serif"/>
                <a:ea typeface="DejaVu Serif"/>
                <a:cs typeface="DejaVu Serif"/>
              </a:rPr>
              <a:t>03</a:t>
            </a:r>
          </a:p>
        </p:txBody>
      </p:sp>
      <p:sp>
        <p:nvSpPr>
          <p:cNvPr id="16" name="">
            <a:extLst xmlns:a="http://schemas.openxmlformats.org/drawingml/2006/main">
              <a:ext uri="{FF2B5EF4-FFF2-40B4-BE49-F238E27FC236}">
                <a16:creationId xmlns:a16="http://schemas.microsoft.com/office/drawing/2014/main" id="{93EAA109-D7CE-4E68-843F-B8BB2C7507A5}"/>
              </a:ext>
            </a:extLst>
          </p:cNvPr>
          <p:cNvSpPr>
            <a:spLocks xmlns:a="http://schemas.openxmlformats.org/drawingml/2006/main" noGrp="1"/>
          </p:cNvSpPr>
          <p:nvPr/>
        </p:nvSpPr>
        <p:spPr>
          <a:xfrm xmlns:a="http://schemas.openxmlformats.org/drawingml/2006/main">
            <a:off x="1171575" y="3343275"/>
            <a:ext cx="542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5185"/>
          </a:bodyPr>
          <a:lstStyle xmlns:a="http://schemas.openxmlformats.org/drawingml/2006/main"/>
          <a:p xmlns:a="http://schemas.openxmlformats.org/drawingml/2006/main">
            <a:pPr algn="l">
              <a:defRPr sz="1350" b="0" spc="0">
                <a:solidFill>
                  <a:srgbClr val="FFFFFF"/>
                </a:solidFill>
                <a:latin typeface="Nimbus Sans"/>
                <a:ea typeface="Nimbus Sans"/>
                <a:cs typeface="Nimbus Sans"/>
              </a:defRPr>
            </a:pPr>
            <a:r>
              <a:rPr sz="1350" b="0" spc="0">
                <a:solidFill>
                  <a:srgbClr val="FFFFFF"/>
                </a:solidFill>
                <a:latin typeface="Nimbus Sans"/>
                <a:ea typeface="Nimbus Sans"/>
                <a:cs typeface="Nimbus Sans"/>
              </a:rPr>
              <a:t>Better manager support</a:t>
            </a:r>
          </a:p>
        </p:txBody>
      </p:sp>
      <p:sp>
        <p:nvSpPr>
          <p:cNvPr id="17" name="">
            <a:extLst xmlns:a="http://schemas.openxmlformats.org/drawingml/2006/main">
              <a:ext uri="{FF2B5EF4-FFF2-40B4-BE49-F238E27FC236}">
                <a16:creationId xmlns:a16="http://schemas.microsoft.com/office/drawing/2014/main" id="{95DE3B81-F353-44CB-A634-632A83ECD72E}"/>
              </a:ext>
            </a:extLst>
          </p:cNvPr>
          <p:cNvSpPr>
            <a:spLocks xmlns:a="http://schemas.openxmlformats.org/drawingml/2006/main" noGrp="1"/>
          </p:cNvSpPr>
          <p:nvPr/>
        </p:nvSpPr>
        <p:spPr>
          <a:xfrm xmlns:a="http://schemas.openxmlformats.org/drawingml/2006/main">
            <a:off x="1171575" y="3686175"/>
            <a:ext cx="5429250"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93E588E-8276-4509-B2AB-2FEC3372CA85}"/>
              </a:ext>
            </a:extLst>
          </p:cNvPr>
          <p:cNvSpPr>
            <a:spLocks xmlns:a="http://schemas.openxmlformats.org/drawingml/2006/main" noGrp="1"/>
          </p:cNvSpPr>
          <p:nvPr/>
        </p:nvSpPr>
        <p:spPr>
          <a:xfrm xmlns:a="http://schemas.openxmlformats.org/drawingml/2006/main">
            <a:off x="590550" y="38195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050" b="1" spc="0">
                <a:solidFill>
                  <a:srgbClr val="EAD7A4"/>
                </a:solidFill>
                <a:latin typeface="DejaVu Serif"/>
                <a:ea typeface="DejaVu Serif"/>
                <a:cs typeface="DejaVu Serif"/>
              </a:defRPr>
            </a:pPr>
            <a:r>
              <a:rPr sz="1050" b="1" spc="0">
                <a:solidFill>
                  <a:srgbClr val="EAD7A4"/>
                </a:solidFill>
                <a:latin typeface="DejaVu Serif"/>
                <a:ea typeface="DejaVu Serif"/>
                <a:cs typeface="DejaVu Serif"/>
              </a:rPr>
              <a:t>04</a:t>
            </a:r>
          </a:p>
        </p:txBody>
      </p:sp>
      <p:sp>
        <p:nvSpPr>
          <p:cNvPr id="19" name="">
            <a:extLst xmlns:a="http://schemas.openxmlformats.org/drawingml/2006/main">
              <a:ext uri="{FF2B5EF4-FFF2-40B4-BE49-F238E27FC236}">
                <a16:creationId xmlns:a16="http://schemas.microsoft.com/office/drawing/2014/main" id="{85496AB5-68E8-4C88-9E27-0C8A1A6A7D1C}"/>
              </a:ext>
            </a:extLst>
          </p:cNvPr>
          <p:cNvSpPr>
            <a:spLocks xmlns:a="http://schemas.openxmlformats.org/drawingml/2006/main" noGrp="1"/>
          </p:cNvSpPr>
          <p:nvPr/>
        </p:nvSpPr>
        <p:spPr>
          <a:xfrm xmlns:a="http://schemas.openxmlformats.org/drawingml/2006/main">
            <a:off x="1171575" y="3819525"/>
            <a:ext cx="542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5185"/>
          </a:bodyPr>
          <a:lstStyle xmlns:a="http://schemas.openxmlformats.org/drawingml/2006/main"/>
          <a:p xmlns:a="http://schemas.openxmlformats.org/drawingml/2006/main">
            <a:pPr algn="l">
              <a:defRPr sz="1350" b="0" spc="0">
                <a:solidFill>
                  <a:srgbClr val="FFFFFF"/>
                </a:solidFill>
                <a:latin typeface="Nimbus Sans"/>
                <a:ea typeface="Nimbus Sans"/>
                <a:cs typeface="Nimbus Sans"/>
              </a:defRPr>
            </a:pPr>
            <a:r>
              <a:rPr sz="1350" b="0" spc="0">
                <a:solidFill>
                  <a:srgbClr val="FFFFFF"/>
                </a:solidFill>
                <a:latin typeface="Nimbus Sans"/>
                <a:ea typeface="Nimbus Sans"/>
                <a:cs typeface="Nimbus Sans"/>
              </a:rPr>
              <a:t>More relevant use cases</a:t>
            </a:r>
          </a:p>
        </p:txBody>
      </p:sp>
      <p:sp>
        <p:nvSpPr>
          <p:cNvPr id="20" name="">
            <a:extLst xmlns:a="http://schemas.openxmlformats.org/drawingml/2006/main">
              <a:ext uri="{FF2B5EF4-FFF2-40B4-BE49-F238E27FC236}">
                <a16:creationId xmlns:a16="http://schemas.microsoft.com/office/drawing/2014/main" id="{4E05F3ED-463E-4E73-A763-93140B64CC83}"/>
              </a:ext>
            </a:extLst>
          </p:cNvPr>
          <p:cNvSpPr>
            <a:spLocks xmlns:a="http://schemas.openxmlformats.org/drawingml/2006/main" noGrp="1"/>
          </p:cNvSpPr>
          <p:nvPr/>
        </p:nvSpPr>
        <p:spPr>
          <a:xfrm xmlns:a="http://schemas.openxmlformats.org/drawingml/2006/main">
            <a:off x="1171575" y="4162425"/>
            <a:ext cx="5429250" cy="9525"/>
          </a:xfrm>
          <a:prstGeom xmlns:a="http://schemas.openxmlformats.org/drawingml/2006/main" prst="rect">
            <a:avLst/>
          </a:prstGeom>
          <a:solidFill xmlns:a="http://schemas.openxmlformats.org/drawingml/2006/main">
            <a:srgbClr val="264467"/>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DCADAA17-6E87-469F-8D84-094270735839}"/>
              </a:ext>
            </a:extLst>
          </p:cNvPr>
          <p:cNvSpPr>
            <a:spLocks xmlns:a="http://schemas.openxmlformats.org/drawingml/2006/main" noGrp="1"/>
          </p:cNvSpPr>
          <p:nvPr/>
        </p:nvSpPr>
        <p:spPr>
          <a:xfrm xmlns:a="http://schemas.openxmlformats.org/drawingml/2006/main">
            <a:off x="590550" y="4591050"/>
            <a:ext cx="6762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1" spc="0">
                <a:solidFill>
                  <a:srgbClr val="EAD7A4"/>
                </a:solidFill>
                <a:latin typeface="Nimbus Sans"/>
                <a:ea typeface="Nimbus Sans"/>
                <a:cs typeface="Nimbus Sans"/>
              </a:defRPr>
            </a:pPr>
            <a:r>
              <a:rPr sz="1575" b="1" spc="0">
                <a:solidFill>
                  <a:srgbClr val="EAD7A4"/>
                </a:solidFill>
                <a:latin typeface="Nimbus Sans"/>
                <a:ea typeface="Nimbus Sans"/>
                <a:cs typeface="Nimbus Sans"/>
              </a:rPr>
              <a:t>First, vote in Live Polls. Then open My Notes and write one change you will make in the next 30 days.</a:t>
            </a:r>
          </a:p>
        </p:txBody>
      </p:sp>
      <p:sp>
        <p:nvSpPr>
          <p:cNvPr id="22" name="">
            <a:extLst xmlns:a="http://schemas.openxmlformats.org/drawingml/2006/main">
              <a:ext uri="{FF2B5EF4-FFF2-40B4-BE49-F238E27FC236}">
                <a16:creationId xmlns:a16="http://schemas.microsoft.com/office/drawing/2014/main" id="{DCD92C24-813A-4A4A-A305-6C0F9CA7B6FA}"/>
              </a:ext>
            </a:extLst>
          </p:cNvPr>
          <p:cNvSpPr>
            <a:spLocks xmlns:a="http://schemas.openxmlformats.org/drawingml/2006/main" noGrp="1"/>
          </p:cNvSpPr>
          <p:nvPr/>
        </p:nvSpPr>
        <p:spPr>
          <a:xfrm xmlns:a="http://schemas.openxmlformats.org/drawingml/2006/main">
            <a:off x="590550" y="5391150"/>
            <a:ext cx="666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350" b="0" spc="0">
                <a:solidFill>
                  <a:srgbClr val="FFFFFF"/>
                </a:solidFill>
                <a:latin typeface="Nimbus Sans"/>
                <a:ea typeface="Nimbus Sans"/>
                <a:cs typeface="Nimbus Sans"/>
              </a:defRPr>
            </a:pPr>
            <a:r>
              <a:rPr sz="1350" b="0" spc="0">
                <a:solidFill>
                  <a:srgbClr val="FFFFFF"/>
                </a:solidFill>
                <a:latin typeface="Nimbus Sans"/>
                <a:ea typeface="Nimbus Sans"/>
                <a:cs typeface="Nimbus Sans"/>
              </a:rPr>
              <a:t>Have a question? Tap Ask Jade to send it anonymously.</a:t>
            </a:r>
          </a:p>
        </p:txBody>
      </p:sp>
      <p:sp>
        <p:nvSpPr>
          <p:cNvPr id="23" name="">
            <a:extLst xmlns:a="http://schemas.openxmlformats.org/drawingml/2006/main">
              <a:ext uri="{FF2B5EF4-FFF2-40B4-BE49-F238E27FC236}">
                <a16:creationId xmlns:a16="http://schemas.microsoft.com/office/drawing/2014/main" id="{C8D91C88-5DF9-48FF-A90C-9A9839AC06AB}"/>
              </a:ext>
            </a:extLst>
          </p:cNvPr>
          <p:cNvSpPr>
            <a:spLocks xmlns:a="http://schemas.openxmlformats.org/drawingml/2006/main" noGrp="1"/>
          </p:cNvSpPr>
          <p:nvPr/>
        </p:nvSpPr>
        <p:spPr>
          <a:xfrm xmlns:a="http://schemas.openxmlformats.org/drawingml/2006/main">
            <a:off x="8667750" y="2085975"/>
            <a:ext cx="2190750" cy="2552700"/>
          </a:xfrm>
          <a:prstGeom xmlns:a="http://schemas.openxmlformats.org/drawingml/2006/main" prst="rect">
            <a:avLst/>
          </a:prstGeom>
          <a:solidFill xmlns:a="http://schemas.openxmlformats.org/drawingml/2006/main">
            <a:srgbClr val="FFFFFF"/>
          </a:solidFill>
          <a:ln xmlns:a="http://schemas.openxmlformats.org/drawingml/2006/main" w="9525">
            <a:solidFill>
              <a:srgbClr val="C7A052"/>
            </a:solidFill>
          </a:ln>
        </p:spPr>
      </p:sp>
      <p:pic>
        <p:nvPicPr>
          <p:cNvPr id="49" name=""/>
          <p:cNvPicPr>
            <a:picLocks xmlns:a="http://schemas.openxmlformats.org/drawingml/2006/main" noChangeAspect="1"/>
          </p:cNvPicPr>
          <p:nvPr/>
        </p:nvPicPr>
        <p:blipFill>
          <a:blip xmlns:r="http://schemas.openxmlformats.org/officeDocument/2006/relationships" xmlns:a="http://schemas.openxmlformats.org/drawingml/2006/main" r:embed="Rf8b78560522946b6"/>
          <a:stretch xmlns:a="http://schemas.openxmlformats.org/drawingml/2006/main"/>
        </p:blipFill>
        <p:spPr>
          <a:xfrm xmlns:a="http://schemas.openxmlformats.org/drawingml/2006/main">
            <a:off x="8763000" y="2181225"/>
            <a:ext cx="2000250" cy="2000250"/>
          </a:xfrm>
          <a:prstGeom xmlns:a="http://schemas.openxmlformats.org/drawingml/2006/main" prst="rect">
            <a:avLst/>
          </a:prstGeom>
        </p:spPr>
      </p:pic>
      <p:sp>
        <p:nvSpPr>
          <p:cNvPr id="25" name="">
            <a:extLst xmlns:a="http://schemas.openxmlformats.org/drawingml/2006/main">
              <a:ext uri="{FF2B5EF4-FFF2-40B4-BE49-F238E27FC236}">
                <a16:creationId xmlns:a16="http://schemas.microsoft.com/office/drawing/2014/main" id="{134D3911-139E-447F-82C6-0842F5A6DFDC}"/>
              </a:ext>
            </a:extLst>
          </p:cNvPr>
          <p:cNvSpPr>
            <a:spLocks xmlns:a="http://schemas.openxmlformats.org/drawingml/2006/main" noGrp="1"/>
          </p:cNvSpPr>
          <p:nvPr/>
        </p:nvSpPr>
        <p:spPr>
          <a:xfrm xmlns:a="http://schemas.openxmlformats.org/drawingml/2006/main">
            <a:off x="8743950" y="42957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939"/>
          </a:bodyPr>
          <a:lstStyle xmlns:a="http://schemas.openxmlformats.org/drawingml/2006/main"/>
          <a:p xmlns:a="http://schemas.openxmlformats.org/drawingml/2006/main">
            <a:pPr algn="ctr">
              <a:defRPr sz="825" b="1" spc="1">
                <a:solidFill>
                  <a:srgbClr val="7A1F3D"/>
                </a:solidFill>
                <a:latin typeface="Nimbus Sans"/>
                <a:ea typeface="Nimbus Sans"/>
                <a:cs typeface="Nimbus Sans"/>
              </a:defRPr>
            </a:pPr>
            <a:r>
              <a:rPr sz="825" b="1" spc="1">
                <a:solidFill>
                  <a:srgbClr val="7A1F3D"/>
                </a:solidFill>
                <a:latin typeface="Nimbus Sans"/>
                <a:ea typeface="Nimbus Sans"/>
                <a:cs typeface="Nimbus Sans"/>
              </a:rPr>
              <a:t>VOTE · TAKE NOTES · ASK JADE</a:t>
            </a:r>
          </a:p>
        </p:txBody>
      </p:sp>
    </p:spTree>
    <p:extLst>
      <p:ext uri="{BB962C8B-B14F-4D97-AF65-F5344CB8AC3E}">
        <p14:creationId xmlns:p14="http://schemas.microsoft.com/office/powerpoint/2010/main" val="101518308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2026-09-17T16:57:43.6800000Z</dcterms:created>
  <dcterms:modified xsi:type="dcterms:W3CDTF">2026-09-17T16:57:43.6800000Z</dcterms:modified>
</coreProperties>
</file>